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7"/>
  </p:notesMasterIdLst>
  <p:sldIdLst>
    <p:sldId id="281" r:id="rId2"/>
    <p:sldId id="411" r:id="rId3"/>
    <p:sldId id="412" r:id="rId4"/>
    <p:sldId id="352" r:id="rId5"/>
    <p:sldId id="353" r:id="rId6"/>
    <p:sldId id="416" r:id="rId7"/>
    <p:sldId id="444" r:id="rId8"/>
    <p:sldId id="454" r:id="rId9"/>
    <p:sldId id="380" r:id="rId10"/>
    <p:sldId id="414" r:id="rId11"/>
    <p:sldId id="384" r:id="rId12"/>
    <p:sldId id="385" r:id="rId13"/>
    <p:sldId id="456" r:id="rId14"/>
    <p:sldId id="455" r:id="rId15"/>
    <p:sldId id="389" r:id="rId16"/>
    <p:sldId id="354" r:id="rId17"/>
    <p:sldId id="303" r:id="rId18"/>
    <p:sldId id="390" r:id="rId19"/>
    <p:sldId id="391" r:id="rId20"/>
    <p:sldId id="392" r:id="rId21"/>
    <p:sldId id="393" r:id="rId22"/>
    <p:sldId id="395" r:id="rId23"/>
    <p:sldId id="305" r:id="rId24"/>
    <p:sldId id="306" r:id="rId25"/>
    <p:sldId id="445" r:id="rId26"/>
    <p:sldId id="446" r:id="rId27"/>
    <p:sldId id="423" r:id="rId28"/>
    <p:sldId id="458" r:id="rId29"/>
    <p:sldId id="424" r:id="rId30"/>
    <p:sldId id="425" r:id="rId31"/>
    <p:sldId id="459" r:id="rId32"/>
    <p:sldId id="460" r:id="rId33"/>
    <p:sldId id="457" r:id="rId34"/>
    <p:sldId id="461" r:id="rId35"/>
    <p:sldId id="428" r:id="rId36"/>
    <p:sldId id="429" r:id="rId37"/>
    <p:sldId id="430" r:id="rId38"/>
    <p:sldId id="431" r:id="rId39"/>
    <p:sldId id="432" r:id="rId40"/>
    <p:sldId id="433" r:id="rId41"/>
    <p:sldId id="436" r:id="rId42"/>
    <p:sldId id="435" r:id="rId43"/>
    <p:sldId id="437" r:id="rId44"/>
    <p:sldId id="439" r:id="rId45"/>
    <p:sldId id="440" r:id="rId46"/>
    <p:sldId id="318" r:id="rId47"/>
    <p:sldId id="319" r:id="rId48"/>
    <p:sldId id="320" r:id="rId49"/>
    <p:sldId id="321" r:id="rId50"/>
    <p:sldId id="322" r:id="rId51"/>
    <p:sldId id="324" r:id="rId52"/>
    <p:sldId id="396" r:id="rId53"/>
    <p:sldId id="397" r:id="rId54"/>
    <p:sldId id="398" r:id="rId55"/>
    <p:sldId id="399" r:id="rId56"/>
    <p:sldId id="400" r:id="rId57"/>
    <p:sldId id="401" r:id="rId58"/>
    <p:sldId id="450" r:id="rId59"/>
    <p:sldId id="329" r:id="rId60"/>
    <p:sldId id="452" r:id="rId61"/>
    <p:sldId id="453" r:id="rId62"/>
    <p:sldId id="462" r:id="rId63"/>
    <p:sldId id="463" r:id="rId64"/>
    <p:sldId id="464" r:id="rId65"/>
    <p:sldId id="465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99"/>
    <a:srgbClr val="9900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69" d="100"/>
          <a:sy n="69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6CBE7DB-3AEC-4A97-BCD4-DEA75FDCA9D1}" type="datetimeFigureOut">
              <a:rPr lang="ru-RU"/>
              <a:pPr/>
              <a:t>26.12.2022</a:t>
            </a:fld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C1C75C1-3877-454F-9B5C-C0766FC5EC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54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5C7A90-F531-44A6-B67B-21C3FAF44FCF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896C-9FAB-479C-AE78-D34DC6BD3271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DECD-0E80-4D11-8373-939021641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3EE8-15C7-49EA-95DA-67DD6EC0CF44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E496A-CE33-490C-9D5C-19E45EE2C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4BEA-7307-4DC7-95C5-B60B1322359F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EBA9-F67B-401A-B5A9-E87EA0EC4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E4DC-C7D5-4884-BE37-5DFD06AFDA5D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717F-AF51-4435-8ADD-6F874694C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417B-6883-4EA5-9D87-D6800DFA367B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4554-E750-4FE6-BC15-B74C01DCB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AA0EA-7B30-460C-98AF-7013F9502F39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3408-6AE3-4ADB-B674-074C5C6A7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8925-4206-440B-A365-4259ACA0A239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B210-0157-414C-9B99-48AB5CCFB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52D4B-5BD7-4314-BA61-875ECA6D0856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2ED8-8670-4367-83DD-41097BB16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D5ABF-9F54-4713-BAE8-0BD2AF19DF2B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EC45-443E-495B-A795-F972FB4CD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CB9D-AF22-42CA-BEF4-9A4B964F6718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B860-0EB2-42B5-AF9D-B421F60C7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AD7D-C643-447D-A582-5DCB06F0E47C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B5AB-DFA5-42E3-B963-B1DB85C15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7C990F-A96D-4F51-A026-BA6BEA29AE59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479F2B-728D-4FA1-AA39-7FEA3F318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549275"/>
            <a:ext cx="82296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268760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Порядок проведения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профилактического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медицинского осмотра 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 </a:t>
            </a:r>
            <a:r>
              <a:rPr lang="ru-RU" sz="3200" dirty="0">
                <a:solidFill>
                  <a:srgbClr val="FF0000"/>
                </a:solidFill>
              </a:rPr>
              <a:t>диспансеризации определенных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групп взрослого населения 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31574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Ушакова С.Е., д.м.н., доцент,</a:t>
            </a:r>
          </a:p>
          <a:p>
            <a:pPr algn="r"/>
            <a:r>
              <a:rPr lang="ru-RU" dirty="0" err="1" smtClean="0"/>
              <a:t>зав.каф</a:t>
            </a:r>
            <a:r>
              <a:rPr lang="ru-RU" dirty="0" smtClean="0"/>
              <a:t>. поликлинической терапии и эндокринологии </a:t>
            </a:r>
          </a:p>
          <a:p>
            <a:pPr algn="r"/>
            <a:r>
              <a:rPr lang="ru-RU" dirty="0" smtClean="0"/>
              <a:t>ФГБОУ ВО </a:t>
            </a:r>
            <a:r>
              <a:rPr lang="ru-RU" dirty="0" err="1" smtClean="0"/>
              <a:t>ИвГМА</a:t>
            </a:r>
            <a:r>
              <a:rPr lang="ru-RU" dirty="0" smtClean="0"/>
              <a:t> Минздрава России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57332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Иваново 2022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wnloads\1669190831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47" y="1700808"/>
            <a:ext cx="6632504" cy="497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" y="0"/>
            <a:ext cx="9132399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3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605"/>
            <a:ext cx="9144000" cy="692696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Izhitsa"/>
              </a:rPr>
              <a:t>Профилактический медицинский осмотр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708525"/>
          </a:xfrm>
        </p:spPr>
        <p:txBody>
          <a:bodyPr/>
          <a:lstStyle/>
          <a:p>
            <a:r>
              <a:rPr lang="ru-RU" sz="2400" dirty="0" smtClean="0"/>
              <a:t>анкетирование</a:t>
            </a:r>
          </a:p>
          <a:p>
            <a:r>
              <a:rPr lang="ru-RU" sz="2400" dirty="0"/>
              <a:t>расчет на основании антропометрии (измерение роста, массы тела, окружности талии) индекса массы </a:t>
            </a:r>
            <a:r>
              <a:rPr lang="ru-RU" sz="2400" dirty="0" smtClean="0"/>
              <a:t>тела</a:t>
            </a:r>
          </a:p>
          <a:p>
            <a:r>
              <a:rPr lang="ru-RU" sz="2400" dirty="0"/>
              <a:t>измерение артериального давления </a:t>
            </a:r>
            <a:endParaRPr lang="ru-RU" sz="2400" dirty="0" smtClean="0"/>
          </a:p>
          <a:p>
            <a:r>
              <a:rPr lang="ru-RU" sz="2400" dirty="0" smtClean="0"/>
              <a:t>глюкоза , общий холестерин (экспресс-метод)</a:t>
            </a:r>
          </a:p>
          <a:p>
            <a:r>
              <a:rPr lang="ru-RU" sz="2400" dirty="0"/>
              <a:t>определение относительного сердечно-сосудистого риска у граждан в возрасте от 18 до 39 лет </a:t>
            </a:r>
            <a:r>
              <a:rPr lang="ru-RU" sz="2400" dirty="0" smtClean="0"/>
              <a:t>,</a:t>
            </a:r>
            <a:r>
              <a:rPr lang="ru-RU" sz="2400" dirty="0"/>
              <a:t> абсолютного сердечно-сосудистого риска</a:t>
            </a:r>
            <a:r>
              <a:rPr lang="ru-RU" sz="2400" baseline="30000" dirty="0"/>
              <a:t> </a:t>
            </a:r>
            <a:r>
              <a:rPr lang="ru-RU" sz="2400" dirty="0"/>
              <a:t>у граждан в возрасте от 40 до 64 </a:t>
            </a:r>
            <a:r>
              <a:rPr lang="ru-RU" sz="2400" dirty="0" smtClean="0"/>
              <a:t>лет</a:t>
            </a:r>
          </a:p>
          <a:p>
            <a:r>
              <a:rPr lang="ru-RU" sz="2400" dirty="0" smtClean="0"/>
              <a:t>флюорография </a:t>
            </a:r>
            <a:r>
              <a:rPr lang="ru-RU" sz="2400" dirty="0"/>
              <a:t>легких 1 раз в 2 года</a:t>
            </a:r>
          </a:p>
          <a:p>
            <a:pPr lvl="0"/>
            <a:r>
              <a:rPr lang="ru-RU" sz="2400" dirty="0"/>
              <a:t>ЭКГ в возрасте 35 лет и старше 1 раз в год;</a:t>
            </a:r>
          </a:p>
          <a:p>
            <a:r>
              <a:rPr lang="ru-RU" sz="2400" dirty="0" smtClean="0"/>
              <a:t>ВГД (внутриглазное давление) </a:t>
            </a:r>
            <a:r>
              <a:rPr lang="ru-RU" sz="2400" dirty="0"/>
              <a:t>в возрасте 40 лет и старше 1 раз в год;</a:t>
            </a:r>
          </a:p>
          <a:p>
            <a:r>
              <a:rPr lang="ru-RU" sz="2400" dirty="0"/>
              <a:t>осмотр акушеркой </a:t>
            </a:r>
            <a:r>
              <a:rPr lang="ru-RU" sz="2400" dirty="0" smtClean="0"/>
              <a:t>(акушером-гинекологом )женщин </a:t>
            </a:r>
            <a:r>
              <a:rPr lang="ru-RU" sz="2400" dirty="0"/>
              <a:t>в возрасте от 18 до 39 лет раз в </a:t>
            </a:r>
            <a:r>
              <a:rPr lang="ru-RU" sz="2400" dirty="0" smtClean="0"/>
              <a:t>год</a:t>
            </a:r>
          </a:p>
          <a:p>
            <a:endParaRPr lang="ru-RU" sz="2400" dirty="0"/>
          </a:p>
          <a:p>
            <a:pPr lvl="0"/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5" y="25870"/>
            <a:ext cx="9144000" cy="132556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Izhitsa"/>
              </a:rPr>
              <a:t>Прием</a:t>
            </a:r>
            <a:br>
              <a:rPr lang="ru-RU" sz="3200" dirty="0" smtClean="0">
                <a:solidFill>
                  <a:srgbClr val="FF0000"/>
                </a:solidFill>
                <a:latin typeface="Izhitsa"/>
              </a:rPr>
            </a:br>
            <a:r>
              <a:rPr lang="ru-RU" sz="3200" dirty="0" smtClean="0">
                <a:solidFill>
                  <a:srgbClr val="FF0000"/>
                </a:solidFill>
                <a:latin typeface="Izhitsa"/>
              </a:rPr>
              <a:t>по </a:t>
            </a:r>
            <a:r>
              <a:rPr lang="ru-RU" sz="3200" dirty="0">
                <a:solidFill>
                  <a:srgbClr val="FF0000"/>
                </a:solidFill>
                <a:latin typeface="Izhitsa"/>
              </a:rPr>
              <a:t>результатам профилактического медицинского осмотра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том числе </a:t>
            </a:r>
            <a:r>
              <a:rPr lang="ru-RU" dirty="0" smtClean="0">
                <a:solidFill>
                  <a:srgbClr val="FF0000"/>
                </a:solidFill>
              </a:rPr>
              <a:t>осмотр </a:t>
            </a:r>
            <a:r>
              <a:rPr lang="ru-RU" dirty="0">
                <a:solidFill>
                  <a:srgbClr val="FF0000"/>
                </a:solidFill>
              </a:rPr>
              <a:t>на выявление визуальных и иных локализаций онкологических заболеваний</a:t>
            </a:r>
            <a:r>
              <a:rPr lang="ru-RU" dirty="0"/>
              <a:t>, включающий осмотр кожных покровов, слизистых губ и ротовой полости, пальпацию щитовидной железы, лимфатических узлов, фельдшером фельдшерского </a:t>
            </a:r>
            <a:r>
              <a:rPr lang="ru-RU" dirty="0" smtClean="0"/>
              <a:t>здравпункта, </a:t>
            </a:r>
            <a:r>
              <a:rPr lang="ru-RU" dirty="0"/>
              <a:t>врачом-терапевтом или врачом по медицинской профилактике отделения (кабинета) медицинской профилактики или центра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89942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3266"/>
            <a:ext cx="8229600" cy="86997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1 этап диспансеризации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8557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граждан от 18 до 39 лет 1 раз в 3 года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060848"/>
            <a:ext cx="4040188" cy="3951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/>
              <a:t>профилактический медицинский осмотр</a:t>
            </a:r>
          </a:p>
          <a:p>
            <a:r>
              <a:rPr lang="ru-RU" sz="2000" dirty="0"/>
              <a:t>скрининг, направленный на раннее выявление онкологических заболеваний</a:t>
            </a:r>
          </a:p>
          <a:p>
            <a:r>
              <a:rPr lang="ru-RU" sz="2000" dirty="0"/>
              <a:t>краткое индивидуальное профилактическое консультирование в отделении медицинской профилактики</a:t>
            </a:r>
          </a:p>
          <a:p>
            <a:r>
              <a:rPr lang="ru-RU" sz="2000" dirty="0"/>
              <a:t>осмотр врачом-терапевтом по результатам </a:t>
            </a:r>
            <a:r>
              <a:rPr lang="ru-RU" sz="2000" dirty="0" smtClean="0"/>
              <a:t>1 </a:t>
            </a:r>
            <a:r>
              <a:rPr lang="ru-RU" sz="2000" dirty="0"/>
              <a:t>этапа диспансеризации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980728"/>
            <a:ext cx="4041775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27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lnSpc>
                <a:spcPts val="2700"/>
              </a:lnSpc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lnSpc>
                <a:spcPts val="27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lnSpc>
                <a:spcPts val="2700"/>
              </a:lnSpc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lnSpc>
                <a:spcPts val="27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lnSpc>
                <a:spcPts val="2700"/>
              </a:lnSpc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lnSpc>
                <a:spcPts val="2600"/>
              </a:lnSpc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граждан от 40 лет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lnSpc>
                <a:spcPts val="2600"/>
              </a:lnSpc>
            </a:pPr>
            <a:r>
              <a:rPr lang="ru-RU" dirty="0" smtClean="0">
                <a:solidFill>
                  <a:schemeClr val="tx1"/>
                </a:solidFill>
              </a:rPr>
              <a:t>1 </a:t>
            </a:r>
            <a:r>
              <a:rPr lang="ru-RU" dirty="0">
                <a:solidFill>
                  <a:schemeClr val="tx1"/>
                </a:solidFill>
              </a:rPr>
              <a:t>раз в год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032" y="1988840"/>
            <a:ext cx="4104456" cy="442247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/>
              <a:t>профилактический медицинский осмотр</a:t>
            </a:r>
          </a:p>
          <a:p>
            <a:r>
              <a:rPr lang="ru-RU" sz="2000" dirty="0"/>
              <a:t>скрининг, направленный на раннее выявление онкологических заболеваний</a:t>
            </a:r>
          </a:p>
          <a:p>
            <a:r>
              <a:rPr lang="ru-RU" sz="2000" dirty="0"/>
              <a:t>краткое индивидуальное профилактическое консультирование в отделении медицинской профилактики</a:t>
            </a:r>
          </a:p>
          <a:p>
            <a:r>
              <a:rPr lang="ru-RU" sz="2000" dirty="0"/>
              <a:t>осмотр врачом-терапевтом по результатам </a:t>
            </a:r>
            <a:r>
              <a:rPr lang="ru-RU" sz="2000" dirty="0" smtClean="0"/>
              <a:t>1 </a:t>
            </a:r>
            <a:r>
              <a:rPr lang="ru-RU" sz="2000" dirty="0"/>
              <a:t>этапа </a:t>
            </a:r>
            <a:r>
              <a:rPr lang="ru-RU" sz="2000" dirty="0" smtClean="0"/>
              <a:t>диспансеризации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общий анализ крови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483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1143000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Izhitsa"/>
              </a:rPr>
              <a:t>Чем отличается </a:t>
            </a:r>
            <a:r>
              <a:rPr lang="ru-RU" sz="3200" dirty="0" err="1">
                <a:solidFill>
                  <a:srgbClr val="FF0000"/>
                </a:solidFill>
                <a:latin typeface="Izhitsa"/>
              </a:rPr>
              <a:t>скриннинг</a:t>
            </a:r>
            <a:r>
              <a:rPr lang="ru-RU" sz="3200" dirty="0">
                <a:solidFill>
                  <a:srgbClr val="FF0000"/>
                </a:solidFill>
                <a:latin typeface="Izhitsa"/>
              </a:rPr>
              <a:t> от раннего выявления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85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0"/>
            <a:ext cx="8291264" cy="1066130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Скрининг для раннего выявления онкологических заболеваний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63007"/>
            <a:ext cx="8784976" cy="5462337"/>
          </a:xfrm>
        </p:spPr>
        <p:txBody>
          <a:bodyPr/>
          <a:lstStyle/>
          <a:p>
            <a:r>
              <a:rPr lang="ru-RU" sz="2800" dirty="0"/>
              <a:t>осмотр </a:t>
            </a:r>
            <a:r>
              <a:rPr lang="ru-RU" sz="2800" dirty="0" smtClean="0"/>
              <a:t>акушеркой </a:t>
            </a:r>
            <a:r>
              <a:rPr lang="ru-RU" sz="2800" dirty="0"/>
              <a:t>или </a:t>
            </a:r>
            <a:r>
              <a:rPr lang="ru-RU" sz="2800" dirty="0" smtClean="0"/>
              <a:t>акушером-гинекологом </a:t>
            </a:r>
            <a:r>
              <a:rPr lang="ru-RU" sz="2800" dirty="0"/>
              <a:t>1 раз в год; </a:t>
            </a:r>
            <a:r>
              <a:rPr lang="ru-RU" sz="2800" dirty="0" smtClean="0"/>
              <a:t>мазок </a:t>
            </a:r>
            <a:r>
              <a:rPr lang="ru-RU" sz="2800" dirty="0"/>
              <a:t>с шейки </a:t>
            </a:r>
            <a:r>
              <a:rPr lang="ru-RU" sz="2800" dirty="0" smtClean="0"/>
              <a:t>матки на </a:t>
            </a:r>
            <a:r>
              <a:rPr lang="ru-RU" sz="2800" dirty="0" err="1" smtClean="0"/>
              <a:t>онкоцитологию</a:t>
            </a:r>
            <a:r>
              <a:rPr lang="ru-RU" sz="2800" dirty="0" smtClean="0"/>
              <a:t> 1 </a:t>
            </a:r>
            <a:r>
              <a:rPr lang="ru-RU" sz="2800" dirty="0"/>
              <a:t>раз в 3 года</a:t>
            </a:r>
            <a:r>
              <a:rPr lang="ru-RU" sz="2800" baseline="30000" dirty="0"/>
              <a:t> </a:t>
            </a:r>
            <a:r>
              <a:rPr lang="ru-RU" sz="2800" dirty="0" smtClean="0"/>
              <a:t>;</a:t>
            </a:r>
          </a:p>
          <a:p>
            <a:endParaRPr lang="ru-RU" sz="1200" dirty="0" smtClean="0"/>
          </a:p>
          <a:p>
            <a:r>
              <a:rPr lang="ru-RU" sz="2800" dirty="0"/>
              <a:t>у </a:t>
            </a:r>
            <a:r>
              <a:rPr lang="ru-RU" sz="2800" dirty="0" smtClean="0"/>
              <a:t>женщин от </a:t>
            </a:r>
            <a:r>
              <a:rPr lang="ru-RU" sz="2800" dirty="0"/>
              <a:t>40 до 75 лет </a:t>
            </a:r>
            <a:r>
              <a:rPr lang="ru-RU" sz="2800" dirty="0" smtClean="0"/>
              <a:t>маммография 1 </a:t>
            </a:r>
            <a:r>
              <a:rPr lang="ru-RU" sz="2800" dirty="0"/>
              <a:t>раз в 2 года</a:t>
            </a:r>
            <a:r>
              <a:rPr lang="ru-RU" sz="2800" dirty="0" smtClean="0"/>
              <a:t>;</a:t>
            </a:r>
          </a:p>
          <a:p>
            <a:endParaRPr lang="ru-RU" sz="1400" dirty="0" smtClean="0"/>
          </a:p>
          <a:p>
            <a:r>
              <a:rPr lang="ru-RU" sz="2800" dirty="0"/>
              <a:t>у </a:t>
            </a:r>
            <a:r>
              <a:rPr lang="ru-RU" sz="2800" dirty="0" smtClean="0"/>
              <a:t>мужчин в </a:t>
            </a:r>
            <a:r>
              <a:rPr lang="ru-RU" sz="2800" dirty="0"/>
              <a:t>возрасте 45, 50, 55, 60 и 64 лет - определение </a:t>
            </a:r>
            <a:r>
              <a:rPr lang="ru-RU" sz="2800" dirty="0" smtClean="0"/>
              <a:t>простат-специфического антигена </a:t>
            </a:r>
            <a:r>
              <a:rPr lang="ru-RU" sz="2800" dirty="0"/>
              <a:t>в </a:t>
            </a:r>
            <a:r>
              <a:rPr lang="ru-RU" sz="2800" dirty="0" smtClean="0"/>
              <a:t>крови</a:t>
            </a:r>
          </a:p>
          <a:p>
            <a:endParaRPr lang="ru-RU" sz="1400" dirty="0" smtClean="0"/>
          </a:p>
          <a:p>
            <a:r>
              <a:rPr lang="ru-RU" sz="2800" dirty="0"/>
              <a:t>исследование кала на </a:t>
            </a:r>
            <a:r>
              <a:rPr lang="ru-RU" sz="2800" dirty="0" smtClean="0"/>
              <a:t>скрытую</a:t>
            </a:r>
            <a:r>
              <a:rPr lang="ru-RU" sz="2800" dirty="0"/>
              <a:t> </a:t>
            </a:r>
            <a:r>
              <a:rPr lang="ru-RU" sz="2800" dirty="0" smtClean="0"/>
              <a:t>кровь </a:t>
            </a:r>
            <a:r>
              <a:rPr lang="ru-RU" sz="2800" dirty="0"/>
              <a:t>в возрасте от 40 до 64 лет </a:t>
            </a:r>
            <a:r>
              <a:rPr lang="ru-RU" sz="2800" dirty="0" smtClean="0"/>
              <a:t>1 раз в 2 года, </a:t>
            </a:r>
            <a:r>
              <a:rPr lang="ru-RU" sz="2800" dirty="0"/>
              <a:t>в возрасте от 65 до 75 лет 1 раз в год</a:t>
            </a:r>
          </a:p>
        </p:txBody>
      </p:sp>
    </p:spTree>
    <p:extLst>
      <p:ext uri="{BB962C8B-B14F-4D97-AF65-F5344CB8AC3E}">
        <p14:creationId xmlns:p14="http://schemas.microsoft.com/office/powerpoint/2010/main" val="400994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096757"/>
              </p:ext>
            </p:extLst>
          </p:nvPr>
        </p:nvGraphicFramePr>
        <p:xfrm>
          <a:off x="0" y="1"/>
          <a:ext cx="9144004" cy="7258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7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9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59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64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164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1591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383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2079"/>
                <a:gridCol w="2159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1649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1649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1591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1591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1591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1649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986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9864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9864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98640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98640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98640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98640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298640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298640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298640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299226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299226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</a:tblGrid>
              <a:tr h="3996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Осмотр, исследование, иное медицинское мероприятие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 gridSpan="2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Возраст (лет)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24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33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36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39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42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45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48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51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54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57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63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69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75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78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81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84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87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93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 gridSpan="2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Первый этап диспансеризации</a:t>
                      </a:r>
                      <a:endParaRPr lang="ru-RU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2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 Опрос (анкетирование) на выявление хронических неинфекционных заболеваний, факторов риска их развития, потребления наркотических средств и психотропных веществ без назначения врача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1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 Антропометрия (измерение роста стоя, массы тела, окружности талии), расчет индекса массы тела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1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Измерение артериального давления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60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Определение уровня общего холестерина в </a:t>
                      </a:r>
                      <a:r>
                        <a:rPr lang="ru-RU" sz="1600" dirty="0" smtClean="0">
                          <a:effectLst/>
                        </a:rPr>
                        <a:t>крови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739" marR="32739" marT="53861" marB="53861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3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" y="456881"/>
            <a:ext cx="3402547" cy="479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1385534"/>
            <a:ext cx="315975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Диспансеризация проводится при наличии </a:t>
            </a:r>
            <a:r>
              <a:rPr lang="ru-RU" sz="2400" dirty="0">
                <a:solidFill>
                  <a:srgbClr val="FF0000"/>
                </a:solidFill>
              </a:rPr>
              <a:t>информированного добровольного согласия гражданина </a:t>
            </a:r>
          </a:p>
          <a:p>
            <a:pPr algn="ctr"/>
            <a:r>
              <a:rPr lang="ru-RU" sz="2400" dirty="0"/>
              <a:t>или его законного представителя</a:t>
            </a:r>
          </a:p>
          <a:p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89" y="1552297"/>
            <a:ext cx="2496418" cy="351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0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" y="-243408"/>
            <a:ext cx="914400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8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907300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5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472608" cy="3015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0000"/>
                </a:solidFill>
                <a:latin typeface="Izhitsa"/>
              </a:rPr>
              <a:t>«Задача </a:t>
            </a:r>
            <a:r>
              <a:rPr lang="ru-RU" sz="3200" dirty="0">
                <a:solidFill>
                  <a:srgbClr val="FF0000"/>
                </a:solidFill>
                <a:latin typeface="Izhitsa"/>
              </a:rPr>
              <a:t>врача  не столько                             лечить болезни, сколько </a:t>
            </a:r>
            <a:br>
              <a:rPr lang="ru-RU" sz="3200" dirty="0">
                <a:solidFill>
                  <a:srgbClr val="FF0000"/>
                </a:solidFill>
                <a:latin typeface="Izhitsa"/>
              </a:rPr>
            </a:br>
            <a:r>
              <a:rPr lang="ru-RU" sz="3200" dirty="0">
                <a:solidFill>
                  <a:srgbClr val="FF0000"/>
                </a:solidFill>
                <a:latin typeface="Izhitsa"/>
              </a:rPr>
              <a:t>предупреждать их, </a:t>
            </a:r>
            <a:br>
              <a:rPr lang="ru-RU" sz="3200" dirty="0">
                <a:solidFill>
                  <a:srgbClr val="FF0000"/>
                </a:solidFill>
                <a:latin typeface="Izhitsa"/>
              </a:rPr>
            </a:br>
            <a:r>
              <a:rPr lang="ru-RU" sz="3200" dirty="0">
                <a:solidFill>
                  <a:srgbClr val="FF0000"/>
                </a:solidFill>
                <a:latin typeface="Izhitsa"/>
              </a:rPr>
              <a:t>а наиболее </a:t>
            </a:r>
            <a:r>
              <a:rPr lang="ru-RU" sz="3200" b="1" dirty="0">
                <a:solidFill>
                  <a:srgbClr val="FF0000"/>
                </a:solidFill>
                <a:latin typeface="Izhitsa"/>
              </a:rPr>
              <a:t>-</a:t>
            </a:r>
            <a:r>
              <a:rPr lang="ru-RU" sz="3200" dirty="0">
                <a:solidFill>
                  <a:srgbClr val="FF0000"/>
                </a:solidFill>
                <a:latin typeface="Izhitsa"/>
              </a:rPr>
              <a:t>  учить беречь                        свое </a:t>
            </a:r>
            <a:r>
              <a:rPr lang="ru-RU" sz="3200" dirty="0" smtClean="0">
                <a:solidFill>
                  <a:srgbClr val="FF0000"/>
                </a:solidFill>
                <a:latin typeface="Izhitsa"/>
              </a:rPr>
              <a:t>здоровье»</a:t>
            </a:r>
            <a:r>
              <a:rPr lang="ru-RU" sz="3200" dirty="0">
                <a:solidFill>
                  <a:srgbClr val="FF0000"/>
                </a:solidFill>
                <a:latin typeface="Izhitsa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Izhitsa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843808" y="3645024"/>
            <a:ext cx="5976664" cy="442535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Матвей Яковлевич </a:t>
            </a:r>
            <a:r>
              <a:rPr lang="ru-RU" sz="2400" dirty="0" err="1"/>
              <a:t>Мудров</a:t>
            </a:r>
            <a:r>
              <a:rPr lang="ru-RU" sz="2400" dirty="0"/>
              <a:t> —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один </a:t>
            </a:r>
            <a:r>
              <a:rPr lang="ru-RU" sz="2400" dirty="0"/>
              <a:t>из основателей русской терапевтической школы, первый директор медицинского факультета Московского университета. Впервые в России он ввел опрос больного и составление истории болезней, разработал схему клинического исследования больного 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" y="116632"/>
            <a:ext cx="25717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257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2" y="0"/>
            <a:ext cx="9058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65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" y="44624"/>
            <a:ext cx="9121958" cy="4968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154555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Выявленные при проведении диспансеризации (профилактического медицинского осмотра) факторы риска хронических неинфекционных заболеваний в соответствии с кодами МКБ-10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29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0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0438"/>
            <a:ext cx="91440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Анкетирование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на выявление хронических заболеваний,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факторов риска,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потребления наркотических средств и психотропных веществ без назначения врача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989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8512" cy="671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3" y="0"/>
            <a:ext cx="4752527" cy="672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2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32448" cy="1656184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граждан в возрасте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и старше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выявление хронических неинфекционных заболеваний,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риска, старческой астении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3"/>
            <a:ext cx="4381926" cy="513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8125"/>
            <a:ext cx="4631567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043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644"/>
            <a:ext cx="5591178" cy="63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8854" y="121729"/>
            <a:ext cx="2952328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19 - 25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«Возраст не помеха» для диагностики синдрома старческой астении: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баллов 3 и более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«ДА» на вопросы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19-26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имеется риск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старческой астении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15113" y="4300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4600" y="347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8158" y="5661248"/>
            <a:ext cx="288302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для направления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врачу-гериатру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0498" y="2708920"/>
            <a:ext cx="2873626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углубленное профилактическое консультирование с целью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старческой астении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8158" y="4725144"/>
            <a:ext cx="287362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на 2 этап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уточнения диагноза</a:t>
            </a:r>
          </a:p>
        </p:txBody>
      </p:sp>
      <p:cxnSp>
        <p:nvCxnSpPr>
          <p:cNvPr id="13" name="Прямая со стрелкой 12"/>
          <p:cNvCxnSpPr>
            <a:stCxn id="4" idx="2"/>
            <a:endCxn id="11" idx="0"/>
          </p:cNvCxnSpPr>
          <p:nvPr/>
        </p:nvCxnSpPr>
        <p:spPr>
          <a:xfrm flipH="1">
            <a:off x="7487311" y="2430053"/>
            <a:ext cx="7707" cy="27886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475039" y="4463246"/>
            <a:ext cx="7707" cy="27886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63" y="5371475"/>
            <a:ext cx="3286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586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647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Осмотр</a:t>
            </a:r>
            <a:r>
              <a:rPr lang="ru-RU" sz="3600" dirty="0" smtClean="0"/>
              <a:t> </a:t>
            </a:r>
            <a:r>
              <a:rPr lang="ru-RU" sz="3200" dirty="0">
                <a:solidFill>
                  <a:srgbClr val="FF0000"/>
                </a:solidFill>
              </a:rPr>
              <a:t>врача-терапевта 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3500" y="692696"/>
            <a:ext cx="9147500" cy="4896544"/>
          </a:xfrm>
        </p:spPr>
        <p:txBody>
          <a:bodyPr>
            <a:noAutofit/>
          </a:bodyPr>
          <a:lstStyle/>
          <a:p>
            <a:r>
              <a:rPr lang="ru-RU" sz="2800" dirty="0"/>
              <a:t>проведение медицинского осмотра </a:t>
            </a:r>
            <a:r>
              <a:rPr lang="ru-RU" sz="2800" dirty="0" smtClean="0"/>
              <a:t>по </a:t>
            </a:r>
            <a:r>
              <a:rPr lang="ru-RU" sz="2800" dirty="0"/>
              <a:t>итогам 1 этапа диспансеризации, установление диагноза, сердечно-сосудистого риска , группы здоровья, группы диспансерного </a:t>
            </a:r>
            <a:r>
              <a:rPr lang="ru-RU" sz="2800" dirty="0" smtClean="0"/>
              <a:t>наблюдения;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назначение лечения и обследования для </a:t>
            </a:r>
            <a:r>
              <a:rPr lang="ru-RU" sz="2800" dirty="0"/>
              <a:t>получения </a:t>
            </a:r>
            <a:r>
              <a:rPr lang="ru-RU" sz="2800" dirty="0" smtClean="0"/>
              <a:t>специализированной и высокотехнологичной помощи;</a:t>
            </a:r>
            <a:endParaRPr lang="ru-RU" sz="2800" dirty="0"/>
          </a:p>
          <a:p>
            <a:r>
              <a:rPr lang="ru-RU" sz="2800" dirty="0" smtClean="0"/>
              <a:t>профилактическое консультирование </a:t>
            </a:r>
            <a:r>
              <a:rPr lang="ru-RU" sz="1800" dirty="0" smtClean="0"/>
              <a:t>(рекомендации </a:t>
            </a:r>
            <a:r>
              <a:rPr lang="ru-RU" sz="1800" dirty="0"/>
              <a:t>по </a:t>
            </a:r>
            <a:r>
              <a:rPr lang="ru-RU" sz="1800" dirty="0" smtClean="0"/>
              <a:t>питанию</a:t>
            </a:r>
            <a:r>
              <a:rPr lang="ru-RU" sz="1800" dirty="0"/>
              <a:t>, </a:t>
            </a:r>
            <a:r>
              <a:rPr lang="ru-RU" sz="1800" dirty="0" smtClean="0"/>
              <a:t>физической </a:t>
            </a:r>
            <a:r>
              <a:rPr lang="ru-RU" sz="1800" dirty="0"/>
              <a:t>активности, отказу от курения </a:t>
            </a:r>
            <a:r>
              <a:rPr lang="ru-RU" sz="1800" dirty="0" smtClean="0"/>
              <a:t>и потребления алкоголя)</a:t>
            </a:r>
          </a:p>
          <a:p>
            <a:r>
              <a:rPr lang="ru-RU" sz="1800" dirty="0" smtClean="0"/>
              <a:t> </a:t>
            </a:r>
            <a:r>
              <a:rPr lang="ru-RU" sz="2800" dirty="0" smtClean="0"/>
              <a:t>направление </a:t>
            </a:r>
            <a:r>
              <a:rPr lang="ru-RU" sz="2800" dirty="0"/>
              <a:t>граждан с </a:t>
            </a:r>
            <a:r>
              <a:rPr lang="ru-RU" sz="2800" dirty="0" smtClean="0"/>
              <a:t>факторами </a:t>
            </a:r>
            <a:r>
              <a:rPr lang="ru-RU" sz="2800" dirty="0"/>
              <a:t>риска развития </a:t>
            </a:r>
            <a:r>
              <a:rPr lang="ru-RU" sz="2800" dirty="0" smtClean="0"/>
              <a:t>заболеваний </a:t>
            </a:r>
            <a:r>
              <a:rPr lang="ru-RU" sz="2800" dirty="0"/>
              <a:t>в отделение </a:t>
            </a:r>
            <a:r>
              <a:rPr lang="ru-RU" sz="2800" dirty="0" smtClean="0"/>
              <a:t>медицинской </a:t>
            </a:r>
            <a:r>
              <a:rPr lang="ru-RU" sz="2800" dirty="0"/>
              <a:t>профилактики или </a:t>
            </a:r>
            <a:r>
              <a:rPr lang="ru-RU" sz="2800" dirty="0" smtClean="0"/>
              <a:t>центр здоровья</a:t>
            </a:r>
            <a:r>
              <a:rPr lang="ru-RU" sz="2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62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562074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Алгоритм установления групп </a:t>
            </a:r>
            <a:r>
              <a:rPr lang="ru-RU" sz="360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здоровья</a:t>
            </a:r>
            <a:endParaRPr lang="ru-RU" sz="3600" dirty="0">
              <a:solidFill>
                <a:srgbClr val="FF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" y="620688"/>
            <a:ext cx="539950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7"/>
            <a:ext cx="3528392" cy="599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508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2776"/>
            <a:ext cx="8619458" cy="2754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1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не </a:t>
            </a:r>
            <a:r>
              <a:rPr lang="ru-RU" sz="2400" dirty="0"/>
              <a:t>установлены хронические неинфекционные заболевания</a:t>
            </a:r>
            <a:r>
              <a:rPr lang="ru-RU" sz="2400" dirty="0" smtClean="0"/>
              <a:t>,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отсутствуют </a:t>
            </a:r>
            <a:r>
              <a:rPr lang="ru-RU" sz="2400" dirty="0"/>
              <a:t>факторы </a:t>
            </a:r>
            <a:r>
              <a:rPr lang="ru-RU" sz="2400" dirty="0" smtClean="0"/>
              <a:t>риска;</a:t>
            </a:r>
          </a:p>
          <a:p>
            <a:r>
              <a:rPr lang="ru-RU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имеются факторы </a:t>
            </a:r>
            <a:r>
              <a:rPr lang="ru-RU" sz="2400" dirty="0"/>
              <a:t>риска при низком или среднем абсолютном суммарном сердечно-сосудистом </a:t>
            </a:r>
            <a:r>
              <a:rPr lang="ru-RU" sz="2400" dirty="0" smtClean="0"/>
              <a:t>риске;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3568" y="4869076"/>
            <a:ext cx="295232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не нуждаются в диспансерном наблюдении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4869076"/>
            <a:ext cx="352839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проводится краткое профилактическое консультирование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8619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Выявлена I группа состояния здоровья- </a:t>
            </a:r>
            <a:endParaRPr lang="ru-RU" sz="32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тактика </a:t>
            </a:r>
            <a:r>
              <a:rPr lang="ru-RU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врача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61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Izhitsa"/>
              </a:rPr>
              <a:t>Система Семашко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124744"/>
            <a:ext cx="5194920" cy="500141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Модель </a:t>
            </a:r>
            <a:r>
              <a:rPr lang="ru-RU" sz="2400" dirty="0"/>
              <a:t>национальной системы здравоохранения, в рамках которой </a:t>
            </a:r>
            <a:r>
              <a:rPr lang="ru-RU" sz="2400" dirty="0" smtClean="0"/>
              <a:t>обеспечение </a:t>
            </a:r>
            <a:r>
              <a:rPr lang="ru-RU" sz="2400" dirty="0"/>
              <a:t>медицинскими услугами граждан страны предполагается всеобщим, равным и бесплатным, </a:t>
            </a:r>
            <a:r>
              <a:rPr lang="ru-RU" sz="2400" dirty="0">
                <a:solidFill>
                  <a:srgbClr val="FF0000"/>
                </a:solidFill>
              </a:rPr>
              <a:t>особое место уделяется работе по социальной гигиене и профилактике </a:t>
            </a:r>
            <a:r>
              <a:rPr lang="ru-RU" sz="2400" dirty="0" smtClean="0">
                <a:solidFill>
                  <a:srgbClr val="FF0000"/>
                </a:solidFill>
              </a:rPr>
              <a:t>заболеваний.</a:t>
            </a:r>
            <a:r>
              <a:rPr lang="ru-RU" sz="2400" baseline="300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400" baseline="30000" dirty="0">
                <a:solidFill>
                  <a:srgbClr val="FF0000"/>
                </a:solidFill>
              </a:rPr>
              <a:t>	</a:t>
            </a:r>
            <a:r>
              <a:rPr lang="ru-RU" sz="2400" dirty="0" smtClean="0"/>
              <a:t>Многие развитые страны </a:t>
            </a:r>
            <a:r>
              <a:rPr lang="ru-RU" sz="2400" dirty="0"/>
              <a:t>мира — Швеция, Ирландия, Великобритания, Дания, </a:t>
            </a:r>
            <a:r>
              <a:rPr lang="ru-RU" sz="2400" dirty="0" smtClean="0"/>
              <a:t>Италия, создали </a:t>
            </a:r>
            <a:r>
              <a:rPr lang="ru-RU" sz="2400" dirty="0"/>
              <a:t>свои бюджетные системы здравоохранения, опираясь на опыт созданной в СССР системы </a:t>
            </a:r>
            <a:r>
              <a:rPr lang="ru-RU" sz="2400" dirty="0" smtClean="0"/>
              <a:t>Семашко.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2479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65313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Семашко </a:t>
            </a:r>
          </a:p>
          <a:p>
            <a:r>
              <a:rPr lang="ru-RU" dirty="0" smtClean="0"/>
              <a:t>Николай Александрович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068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42680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Не </a:t>
            </a:r>
            <a:r>
              <a:rPr lang="ru-RU" sz="2000" dirty="0"/>
              <a:t>установлены </a:t>
            </a:r>
            <a:r>
              <a:rPr lang="ru-RU" sz="2000" dirty="0" smtClean="0"/>
              <a:t>ХНИЗ, </a:t>
            </a:r>
            <a:r>
              <a:rPr lang="ru-RU" sz="2000" dirty="0"/>
              <a:t>но имеются факторы риска развития таких заболеваний при высоком или очень высоком абсолютном суммарном сердечно-сосудистом </a:t>
            </a:r>
            <a:r>
              <a:rPr lang="ru-RU" sz="2000" dirty="0" smtClean="0"/>
              <a:t>риске;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7560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Выявлена </a:t>
            </a:r>
            <a:r>
              <a:rPr lang="ru-RU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группа состояния здоровья-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тактика </a:t>
            </a:r>
            <a:r>
              <a:rPr lang="ru-RU" sz="2800" dirty="0" smtClean="0">
                <a:solidFill>
                  <a:srgbClr val="FF0000"/>
                </a:solidFill>
              </a:rPr>
              <a:t>врача по </a:t>
            </a:r>
            <a:r>
              <a:rPr lang="ru-RU" sz="2800" dirty="0">
                <a:solidFill>
                  <a:srgbClr val="FF0000"/>
                </a:solidFill>
              </a:rPr>
              <a:t>коррекции факторов риска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708920"/>
            <a:ext cx="244827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Индивидуальное </a:t>
            </a:r>
            <a:r>
              <a:rPr lang="ru-RU" dirty="0"/>
              <a:t>и (или) групповое профилактическое консультирование)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отделении медицинской профилактики, центре здоровья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8019" y="2708920"/>
            <a:ext cx="244827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Фармакологическая коррекция </a:t>
            </a:r>
          </a:p>
          <a:p>
            <a:pPr algn="ctr"/>
            <a:r>
              <a:rPr lang="ru-RU" dirty="0" smtClean="0"/>
              <a:t>факторов риска </a:t>
            </a:r>
          </a:p>
          <a:p>
            <a:pPr algn="ctr"/>
            <a:r>
              <a:rPr lang="ru-RU" dirty="0" smtClean="0"/>
              <a:t>(по показаниям)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35216" y="2780928"/>
            <a:ext cx="2522146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Диспансерное </a:t>
            </a:r>
            <a:r>
              <a:rPr lang="ru-RU" dirty="0"/>
              <a:t>наблюдение в отделении медицинской профилактики, или фельдшером фельдшерского здравпункта или ФАП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7" y="5445224"/>
            <a:ext cx="23042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Возможно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направление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 2 этап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1619672" y="2284423"/>
            <a:ext cx="0" cy="4244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84715" y="5020727"/>
            <a:ext cx="0" cy="4244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18" y="2284423"/>
            <a:ext cx="2746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70" y="2348943"/>
            <a:ext cx="2746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916" y="188640"/>
            <a:ext cx="82107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Выявлена </a:t>
            </a:r>
            <a:r>
              <a:rPr lang="en-US" sz="2800" dirty="0" smtClean="0">
                <a:solidFill>
                  <a:srgbClr val="FF0000"/>
                </a:solidFill>
              </a:rPr>
              <a:t>III</a:t>
            </a:r>
            <a:r>
              <a:rPr lang="ru-RU" sz="2800" dirty="0" smtClean="0">
                <a:solidFill>
                  <a:srgbClr val="FF0000"/>
                </a:solidFill>
              </a:rPr>
              <a:t>а группа состояния здоровья- тактика врача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523" y="1268760"/>
            <a:ext cx="869495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/>
              <a:t> </a:t>
            </a:r>
            <a:r>
              <a:rPr lang="ru-RU" sz="2800" dirty="0" err="1" smtClean="0"/>
              <a:t>IIIа</a:t>
            </a:r>
            <a:r>
              <a:rPr lang="ru-RU" sz="2800" dirty="0" smtClean="0"/>
              <a:t> </a:t>
            </a:r>
            <a:r>
              <a:rPr lang="ru-RU" sz="2800" dirty="0"/>
              <a:t>группа состояния здоровья </a:t>
            </a:r>
            <a:r>
              <a:rPr lang="ru-RU" sz="2000" dirty="0"/>
              <a:t>- </a:t>
            </a:r>
            <a:r>
              <a:rPr lang="ru-RU" sz="2000" dirty="0" smtClean="0"/>
              <a:t>ХНИЗ, </a:t>
            </a:r>
            <a:r>
              <a:rPr lang="ru-RU" sz="2000" dirty="0"/>
              <a:t>требующие установления диспансерного наблюдения или оказания специализированной, в том числе высокотехнологичной, медицинской помощи, а также граждане с подозрением на наличие этих </a:t>
            </a:r>
            <a:r>
              <a:rPr lang="ru-RU" sz="2000" dirty="0" smtClean="0"/>
              <a:t>заболеваний, нуждающиеся </a:t>
            </a:r>
            <a:r>
              <a:rPr lang="ru-RU" sz="2000" dirty="0"/>
              <a:t>в дополнительном </a:t>
            </a:r>
            <a:r>
              <a:rPr lang="ru-RU" sz="2000" dirty="0" smtClean="0"/>
              <a:t>обследовании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2317" y="3501008"/>
            <a:ext cx="3942786" cy="923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Направление на 2 этап для </a:t>
            </a:r>
            <a:r>
              <a:rPr lang="ru-RU" dirty="0" err="1" smtClean="0"/>
              <a:t>дообследования</a:t>
            </a:r>
            <a:r>
              <a:rPr lang="ru-RU" dirty="0" smtClean="0"/>
              <a:t> или углубленного профилактического консультирования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3487621"/>
            <a:ext cx="273630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Дообследование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За рамками диспансеризации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797152"/>
            <a:ext cx="63367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Диспансерное наблюдение взрослых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778775"/>
            <a:ext cx="64807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Ежегодный профилактический осмотр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67744" y="3023086"/>
            <a:ext cx="0" cy="4645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74024" y="3023086"/>
            <a:ext cx="0" cy="4645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05" y="4389180"/>
            <a:ext cx="2746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69" y="4389180"/>
            <a:ext cx="2746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06" y="5320372"/>
            <a:ext cx="2746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6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916" y="188640"/>
            <a:ext cx="82107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Выявлена </a:t>
            </a:r>
            <a:r>
              <a:rPr lang="en-US" sz="2800" dirty="0" smtClean="0">
                <a:solidFill>
                  <a:srgbClr val="FF0000"/>
                </a:solidFill>
              </a:rPr>
              <a:t>III</a:t>
            </a:r>
            <a:r>
              <a:rPr lang="ru-RU" sz="2800" dirty="0" smtClean="0">
                <a:solidFill>
                  <a:srgbClr val="FF0000"/>
                </a:solidFill>
              </a:rPr>
              <a:t>а группа состояния здоровья- тактика врача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523" y="1268760"/>
            <a:ext cx="869495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/>
              <a:t> </a:t>
            </a:r>
            <a:r>
              <a:rPr lang="ru-RU" sz="2400" dirty="0" err="1"/>
              <a:t>IIIб</a:t>
            </a:r>
            <a:r>
              <a:rPr lang="ru-RU" sz="2400" dirty="0"/>
              <a:t> группа состояния здоровья </a:t>
            </a:r>
            <a:r>
              <a:rPr lang="ru-RU" dirty="0"/>
              <a:t>-  нет  ХНИЗ, но требуется установления диспансерного наблюдения или оказания специализированной, в том числе высокотехнологичной, медицинской помощи по поводу иных заболеваний, а также граждане с подозрением на наличие этих заболеваний, нуждающиеся в дополнительном обследовании.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317" y="3501008"/>
            <a:ext cx="3942786" cy="923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Направление на 2 этап для </a:t>
            </a:r>
            <a:r>
              <a:rPr lang="ru-RU" dirty="0" err="1" smtClean="0"/>
              <a:t>дообследования</a:t>
            </a:r>
            <a:r>
              <a:rPr lang="ru-RU" dirty="0" smtClean="0"/>
              <a:t> или углубленного профилактического консультирования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3487621"/>
            <a:ext cx="273630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Дообследование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За рамками диспансеризации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797152"/>
            <a:ext cx="63367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Диспансерное наблюдение взрослых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778775"/>
            <a:ext cx="64807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Ежегодный профилактический осмотр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67744" y="3023086"/>
            <a:ext cx="0" cy="4645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74024" y="3023086"/>
            <a:ext cx="0" cy="4645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05" y="4389180"/>
            <a:ext cx="2746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69" y="4389180"/>
            <a:ext cx="2746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06" y="5320372"/>
            <a:ext cx="2746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0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Профилактическое консультирование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при проведении ПМО и диспансеризации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/>
          <a:lstStyle/>
          <a:p>
            <a:r>
              <a:rPr lang="ru-RU" dirty="0" smtClean="0"/>
              <a:t>Краткое </a:t>
            </a:r>
            <a:r>
              <a:rPr lang="ru-RU" dirty="0"/>
              <a:t>профилактическое </a:t>
            </a:r>
            <a:r>
              <a:rPr lang="ru-RU" dirty="0" smtClean="0"/>
              <a:t>индивидуальное консультирование продолжительностью 5-7 минут проводится терапевтом или в кабинете профилактики (Центре здоровья) </a:t>
            </a:r>
            <a:r>
              <a:rPr lang="ru-RU" dirty="0">
                <a:solidFill>
                  <a:srgbClr val="FF0000"/>
                </a:solidFill>
              </a:rPr>
              <a:t>на 1 этапе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Индивидуальное </a:t>
            </a:r>
            <a:r>
              <a:rPr lang="ru-RU" dirty="0"/>
              <a:t>и (или) групповое профилактическое </a:t>
            </a:r>
            <a:r>
              <a:rPr lang="ru-RU" dirty="0" smtClean="0"/>
              <a:t>консультирование </a:t>
            </a:r>
            <a:r>
              <a:rPr lang="ru-RU" dirty="0"/>
              <a:t>в отделении медицинской профилактики, центре </a:t>
            </a:r>
            <a:r>
              <a:rPr lang="ru-RU" dirty="0" smtClean="0"/>
              <a:t>здоровья </a:t>
            </a:r>
            <a:r>
              <a:rPr lang="ru-RU" dirty="0" smtClean="0">
                <a:solidFill>
                  <a:srgbClr val="FF0000"/>
                </a:solidFill>
              </a:rPr>
              <a:t>на 2 этапе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3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Углубленное профилактическое консультирование </a:t>
            </a:r>
            <a:r>
              <a:rPr lang="ru-RU" sz="3200" dirty="0">
                <a:solidFill>
                  <a:srgbClr val="FF0000"/>
                </a:solidFill>
              </a:rPr>
              <a:t>в отделении </a:t>
            </a:r>
            <a:r>
              <a:rPr lang="ru-RU" sz="3200" dirty="0" smtClean="0">
                <a:solidFill>
                  <a:srgbClr val="FF0000"/>
                </a:solidFill>
              </a:rPr>
              <a:t>медицинской </a:t>
            </a:r>
            <a:r>
              <a:rPr lang="ru-RU" sz="3200" dirty="0">
                <a:solidFill>
                  <a:srgbClr val="FF0000"/>
                </a:solidFill>
              </a:rPr>
              <a:t>профилактики (центре здоровья</a:t>
            </a:r>
            <a:r>
              <a:rPr lang="ru-RU" sz="3200" dirty="0" smtClean="0">
                <a:solidFill>
                  <a:srgbClr val="FF0000"/>
                </a:solidFill>
              </a:rPr>
              <a:t>) (2 этап)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990656" cy="4597971"/>
          </a:xfrm>
        </p:spPr>
        <p:txBody>
          <a:bodyPr/>
          <a:lstStyle/>
          <a:p>
            <a:r>
              <a:rPr lang="ru-RU" sz="2800" dirty="0"/>
              <a:t>с выявленной </a:t>
            </a:r>
            <a:r>
              <a:rPr lang="ru-RU" sz="2800" dirty="0" smtClean="0"/>
              <a:t>ИБС, ЦВЗ, </a:t>
            </a:r>
            <a:r>
              <a:rPr lang="ru-RU" sz="2800" dirty="0"/>
              <a:t>хронической ишемией нижних </a:t>
            </a:r>
            <a:r>
              <a:rPr lang="ru-RU" sz="2800" dirty="0" smtClean="0"/>
              <a:t>конечностей, АГ;</a:t>
            </a:r>
          </a:p>
          <a:p>
            <a:r>
              <a:rPr lang="ru-RU" sz="2800" dirty="0"/>
              <a:t>с выявленным </a:t>
            </a:r>
            <a:r>
              <a:rPr lang="ru-RU" sz="2800" dirty="0" smtClean="0"/>
              <a:t>риском </a:t>
            </a:r>
            <a:r>
              <a:rPr lang="ru-RU" sz="2800" dirty="0"/>
              <a:t>пагубного потребления алкоголя </a:t>
            </a:r>
            <a:r>
              <a:rPr lang="ru-RU" sz="2800" dirty="0" smtClean="0"/>
              <a:t>или </a:t>
            </a:r>
            <a:r>
              <a:rPr lang="ru-RU" sz="2800" dirty="0"/>
              <a:t>потребления наркотических средств и психотропных </a:t>
            </a:r>
            <a:r>
              <a:rPr lang="ru-RU" sz="2800" dirty="0" smtClean="0"/>
              <a:t>веществ;</a:t>
            </a:r>
          </a:p>
          <a:p>
            <a:r>
              <a:rPr lang="ru-RU" sz="2800" dirty="0"/>
              <a:t>для всех граждан в возрасте 65 лет и старше в целях коррекции выявленных факторов риска и </a:t>
            </a:r>
            <a:r>
              <a:rPr lang="ru-RU" sz="2800" dirty="0" smtClean="0"/>
              <a:t>профилактики </a:t>
            </a:r>
            <a:r>
              <a:rPr lang="ru-RU" sz="2800" dirty="0"/>
              <a:t>старческой астении;</a:t>
            </a:r>
          </a:p>
          <a:p>
            <a:r>
              <a:rPr lang="ru-RU" sz="2800" dirty="0"/>
              <a:t>при выявлении высокого сердечно-сосудистого риска, ожирения, общего холестерина </a:t>
            </a:r>
            <a:r>
              <a:rPr lang="en-US" sz="2800" dirty="0"/>
              <a:t>&gt; </a:t>
            </a:r>
            <a:r>
              <a:rPr lang="ru-RU" sz="2800" dirty="0"/>
              <a:t>8 </a:t>
            </a:r>
            <a:r>
              <a:rPr lang="ru-RU" sz="2800" dirty="0" err="1"/>
              <a:t>ммоль</a:t>
            </a:r>
            <a:r>
              <a:rPr lang="ru-RU" sz="2800" dirty="0"/>
              <a:t>/л , </a:t>
            </a:r>
            <a:r>
              <a:rPr lang="ru-RU" sz="2800" dirty="0" smtClean="0"/>
              <a:t>курения </a:t>
            </a:r>
            <a:r>
              <a:rPr lang="ru-RU" sz="2800" dirty="0"/>
              <a:t>более 20 сигарет в </a:t>
            </a:r>
            <a:r>
              <a:rPr lang="ru-RU" sz="2800" dirty="0" smtClean="0"/>
              <a:t>день.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8848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  <a:t>Диагностические критерии </a:t>
            </a:r>
            <a:endParaRPr lang="ru-RU" sz="36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факторов </a:t>
            </a:r>
            <a: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  <a:t>риска и других</a:t>
            </a:r>
            <a:b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  <a:t>патологических состояний и заболеваний, повышающих</a:t>
            </a:r>
            <a:b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  <a:t>вероятность развития хронических неинфекционных</a:t>
            </a:r>
            <a:b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  <a:t>заболеваний </a:t>
            </a:r>
            <a:b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ru-RU" sz="36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65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2880320"/>
          </a:xfrm>
        </p:spPr>
        <p:txBody>
          <a:bodyPr/>
          <a:lstStyle/>
          <a:p>
            <a:r>
              <a:rPr lang="ru-RU" sz="2400" dirty="0" smtClean="0"/>
              <a:t>Систолическое АД равно </a:t>
            </a:r>
            <a:r>
              <a:rPr lang="ru-RU" sz="2400" dirty="0"/>
              <a:t>или выше 140 мм рт. ст., </a:t>
            </a:r>
            <a:r>
              <a:rPr lang="ru-RU" sz="2400" dirty="0" smtClean="0"/>
              <a:t>диастолическое</a:t>
            </a:r>
            <a:r>
              <a:rPr lang="ru-RU" sz="2400" dirty="0"/>
              <a:t> </a:t>
            </a:r>
            <a:r>
              <a:rPr lang="ru-RU" sz="2400" dirty="0" smtClean="0"/>
              <a:t>АД равно </a:t>
            </a:r>
            <a:r>
              <a:rPr lang="ru-RU" sz="2400" dirty="0"/>
              <a:t>или выше 90 мм рт. ст. </a:t>
            </a:r>
            <a:endParaRPr lang="en-US" sz="2400" dirty="0" smtClean="0"/>
          </a:p>
          <a:p>
            <a:r>
              <a:rPr lang="ru-RU" sz="2400" dirty="0" smtClean="0"/>
              <a:t>Гипертоническая </a:t>
            </a:r>
            <a:r>
              <a:rPr lang="ru-RU" sz="2400" dirty="0"/>
              <a:t>болезнь </a:t>
            </a:r>
            <a:r>
              <a:rPr lang="ru-RU" sz="2400" dirty="0" smtClean="0"/>
              <a:t>или симптоматические </a:t>
            </a:r>
            <a:r>
              <a:rPr lang="ru-RU" sz="2400" dirty="0"/>
              <a:t>артериальные </a:t>
            </a:r>
            <a:r>
              <a:rPr lang="ru-RU" sz="2400" dirty="0" smtClean="0"/>
              <a:t>гипертензии</a:t>
            </a:r>
            <a:r>
              <a:rPr lang="ru-RU" sz="2400" dirty="0">
                <a:latin typeface="Arial" charset="0"/>
                <a:cs typeface="Arial" charset="0"/>
              </a:rPr>
              <a:t>(</a:t>
            </a:r>
            <a:r>
              <a:rPr lang="en-US" sz="2400" dirty="0"/>
              <a:t>I</a:t>
            </a:r>
            <a:r>
              <a:rPr lang="ru-RU" sz="2400" dirty="0"/>
              <a:t>10–</a:t>
            </a:r>
            <a:r>
              <a:rPr lang="en-US" sz="2400" dirty="0"/>
              <a:t>I</a:t>
            </a:r>
            <a:r>
              <a:rPr lang="ru-RU" sz="2400" dirty="0"/>
              <a:t>15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Повышенное АД при </a:t>
            </a:r>
            <a:r>
              <a:rPr lang="ru-RU" sz="2400" dirty="0"/>
              <a:t>отсутствии диагноза гипертонической болезни или симптоматической артериальной гипертензии </a:t>
            </a:r>
            <a:r>
              <a:rPr lang="ru-RU" sz="2400" dirty="0" smtClean="0"/>
              <a:t>(R03.0</a:t>
            </a:r>
            <a:r>
              <a:rPr lang="ru-RU" sz="2400" dirty="0"/>
              <a:t>).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36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Гиперхолестеринемия</a:t>
            </a:r>
            <a:endParaRPr lang="ru-RU" sz="36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II </a:t>
            </a:r>
            <a:r>
              <a:rPr lang="ru-RU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группа здоровья)</a:t>
            </a:r>
            <a:endParaRPr lang="ru-RU" sz="3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ru-RU" sz="2400" dirty="0"/>
              <a:t>уровень общего холестерина </a:t>
            </a:r>
            <a:r>
              <a:rPr lang="ru-RU" sz="2400" dirty="0" smtClean="0"/>
              <a:t>8 </a:t>
            </a:r>
            <a:r>
              <a:rPr lang="ru-RU" sz="2400" dirty="0" err="1" smtClean="0"/>
              <a:t>ммоль</a:t>
            </a:r>
            <a:r>
              <a:rPr lang="ru-RU" sz="2400" dirty="0" smtClean="0"/>
              <a:t>/л и </a:t>
            </a:r>
            <a:r>
              <a:rPr lang="ru-RU" sz="2400" dirty="0"/>
              <a:t>более (Е78).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47936" y="413048"/>
            <a:ext cx="8640960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Повышенный уровень АД </a:t>
            </a:r>
            <a:br>
              <a:rPr lang="ru-RU" sz="360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360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sz="360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III</a:t>
            </a:r>
            <a:r>
              <a:rPr lang="ru-RU" sz="360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 группа здоровья)</a:t>
            </a:r>
            <a:endParaRPr lang="ru-RU" sz="3600" dirty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00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496944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Гипергликемия (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III</a:t>
            </a:r>
            <a:r>
              <a:rPr lang="ru-RU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группа здоровья)</a:t>
            </a:r>
            <a:r>
              <a:rPr lang="ru-RU" b="1" dirty="0" smtClean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Уровень </a:t>
            </a:r>
            <a:r>
              <a:rPr lang="ru-RU" dirty="0"/>
              <a:t>глюкозы натощак в венозной плазме</a:t>
            </a:r>
            <a:br>
              <a:rPr lang="ru-RU" dirty="0"/>
            </a:br>
            <a:r>
              <a:rPr lang="ru-RU" dirty="0"/>
              <a:t>6,1 </a:t>
            </a:r>
            <a:r>
              <a:rPr lang="ru-RU" dirty="0" err="1"/>
              <a:t>ммоль</a:t>
            </a:r>
            <a:r>
              <a:rPr lang="ru-RU" dirty="0"/>
              <a:t>/л и более, в цельной капиллярной крови 5,6 </a:t>
            </a:r>
            <a:r>
              <a:rPr lang="ru-RU" dirty="0" err="1"/>
              <a:t>ммоль</a:t>
            </a:r>
            <a:r>
              <a:rPr lang="ru-RU" dirty="0"/>
              <a:t>/л и более </a:t>
            </a:r>
            <a:r>
              <a:rPr lang="ru-RU" dirty="0" smtClean="0"/>
              <a:t>(R73.9</a:t>
            </a:r>
            <a:r>
              <a:rPr lang="ru-RU" dirty="0"/>
              <a:t>) либо наличие сахарного диабета, в том числе в случае, если в результате эффективной терапии достигнута </a:t>
            </a:r>
            <a:r>
              <a:rPr lang="ru-RU" dirty="0" err="1"/>
              <a:t>нормогликемия</a:t>
            </a:r>
            <a:r>
              <a:rPr lang="ru-RU" dirty="0"/>
              <a:t>.</a:t>
            </a:r>
            <a:br>
              <a:rPr lang="ru-RU" dirty="0"/>
            </a:br>
            <a: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  <a:t>Отягощенная наследственность по сахарному диабету </a:t>
            </a:r>
          </a:p>
          <a:p>
            <a:pPr marL="0" indent="0">
              <a:buNone/>
            </a:pPr>
            <a:r>
              <a:rPr lang="ru-RU" dirty="0" smtClean="0"/>
              <a:t> Наличие </a:t>
            </a:r>
            <a:r>
              <a:rPr lang="ru-RU" dirty="0"/>
              <a:t>у близких родственников в молодом или среднем возрасте </a:t>
            </a:r>
            <a:r>
              <a:rPr lang="ru-RU" dirty="0" smtClean="0"/>
              <a:t>(Z83.3</a:t>
            </a:r>
            <a:r>
              <a:rPr lang="ru-RU" dirty="0"/>
              <a:t>) </a:t>
            </a:r>
            <a:r>
              <a:rPr lang="ru-RU" dirty="0" smtClean="0"/>
              <a:t>(по данным анкетирования)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635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Избыточное </a:t>
            </a:r>
            <a:r>
              <a:rPr lang="ru-RU" dirty="0"/>
              <a:t>потребление пищи, жиров, углеводов, потребление поваренной соли более 5 граммов в сутки,</a:t>
            </a:r>
            <a:br>
              <a:rPr lang="ru-RU" dirty="0"/>
            </a:br>
            <a:r>
              <a:rPr lang="ru-RU" dirty="0"/>
              <a:t>недостаточное потребление фруктов, овощей, рыбы.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Определяется</a:t>
            </a:r>
            <a:r>
              <a:rPr lang="ru-RU" dirty="0"/>
              <a:t> </a:t>
            </a:r>
            <a:r>
              <a:rPr lang="ru-RU" dirty="0" smtClean="0"/>
              <a:t>с </a:t>
            </a:r>
            <a:r>
              <a:rPr lang="ru-RU" dirty="0"/>
              <a:t>помощью </a:t>
            </a:r>
            <a:r>
              <a:rPr lang="ru-RU" dirty="0" smtClean="0"/>
              <a:t>анкетирования: ответ </a:t>
            </a:r>
            <a:r>
              <a:rPr lang="ru-RU" dirty="0"/>
              <a:t>«Нет» на вопрос 22 и/или ответ «ДА» на вопрос </a:t>
            </a:r>
            <a:r>
              <a:rPr lang="ru-RU" dirty="0" smtClean="0"/>
              <a:t>23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73881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Нерациональное питание </a:t>
            </a:r>
            <a:r>
              <a:rPr lang="ru-RU" sz="3600" dirty="0"/>
              <a:t>(Z72.4). </a:t>
            </a:r>
            <a:endParaRPr lang="ru-RU" altLang="ru-RU" sz="3600" dirty="0">
              <a:solidFill>
                <a:srgbClr val="FF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04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Избыточная масса тела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индекс </a:t>
            </a:r>
            <a:r>
              <a:rPr lang="ru-RU" dirty="0"/>
              <a:t>массы тела 25–29,9 кг/м2 </a:t>
            </a:r>
            <a:r>
              <a:rPr lang="ru-RU" dirty="0" smtClean="0"/>
              <a:t>(R63.5</a:t>
            </a:r>
            <a:r>
              <a:rPr lang="ru-RU" dirty="0"/>
              <a:t>)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  <a:t>Ожирение</a:t>
            </a:r>
            <a:r>
              <a:rPr lang="ru-RU" b="1" dirty="0"/>
              <a:t> </a:t>
            </a:r>
            <a: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  <a:t>(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II </a:t>
            </a:r>
            <a: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  <a:t>группа здоровья)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индекс массы тела 30 кг/м2 и более </a:t>
            </a:r>
            <a:r>
              <a:rPr lang="ru-RU" dirty="0" smtClean="0"/>
              <a:t>(Е66).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  <a:t>Низкая физическая </a:t>
            </a:r>
            <a:r>
              <a:rPr lang="ru-RU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активность </a:t>
            </a:r>
            <a:r>
              <a:rPr lang="ru-RU" sz="3600" dirty="0" smtClean="0">
                <a:latin typeface="Arial" charset="0"/>
                <a:cs typeface="Arial" charset="0"/>
              </a:rPr>
              <a:t>(</a:t>
            </a:r>
            <a:r>
              <a:rPr lang="ru-RU" sz="3600" dirty="0" smtClean="0"/>
              <a:t>Z72.3)</a:t>
            </a:r>
            <a:r>
              <a:rPr lang="ru-RU" sz="3600" dirty="0" smtClean="0">
                <a:latin typeface="Arial" charset="0"/>
                <a:cs typeface="Arial" charset="0"/>
              </a:rPr>
              <a:t> </a:t>
            </a:r>
            <a:r>
              <a:rPr lang="ru-RU" dirty="0" smtClean="0"/>
              <a:t>определяется </a:t>
            </a:r>
            <a:r>
              <a:rPr lang="ru-RU" dirty="0"/>
              <a:t>с помощью анкетирования (Ответ «До 30 минут» на вопрос 21)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09988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5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3025"/>
          </a:xfrm>
        </p:spPr>
        <p:txBody>
          <a:bodyPr>
            <a:normAutofit fontScale="90000"/>
          </a:bodyPr>
          <a:lstStyle/>
          <a:p>
            <a:endParaRPr lang="ru-RU" sz="80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04864"/>
            <a:ext cx="8302377" cy="3949874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Диспансеризация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представляет собой комплекс мероприятий, в том числе медицинский осмотр врачами нескольких специальностей и применение необходимых методов обследования, осуществляемых в отношении определенных групп населения в соответствии с законодательством Российской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Федерации.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4046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Статья 46 Федерального закона от 21.11.2011 № 323-ФЗ «Об основах охраны здоровья граждан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472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162"/>
            <a:ext cx="8686800" cy="1143000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Риск пагубного потребления алкоголя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54" y="836712"/>
            <a:ext cx="8866325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 данным анкетирования </a:t>
            </a:r>
            <a:r>
              <a:rPr lang="ru-RU" dirty="0"/>
              <a:t>сумма баллов в вопросах </a:t>
            </a:r>
            <a:r>
              <a:rPr lang="ru-RU" dirty="0" smtClean="0"/>
              <a:t>25–27 </a:t>
            </a:r>
            <a:r>
              <a:rPr lang="ru-RU" dirty="0"/>
              <a:t>для женщин — 3 балла и </a:t>
            </a:r>
            <a:r>
              <a:rPr lang="ru-RU" dirty="0" smtClean="0"/>
              <a:t>более</a:t>
            </a:r>
            <a:r>
              <a:rPr lang="ru-RU" dirty="0"/>
              <a:t>, для мужчин — 4 </a:t>
            </a:r>
            <a:r>
              <a:rPr lang="ru-RU" dirty="0" smtClean="0"/>
              <a:t>балла и </a:t>
            </a:r>
            <a:r>
              <a:rPr lang="ru-RU" dirty="0"/>
              <a:t>более — риск пагубного </a:t>
            </a:r>
            <a:r>
              <a:rPr lang="ru-RU" dirty="0" smtClean="0"/>
              <a:t>потребления алкоголя(Z72.1</a:t>
            </a:r>
            <a:r>
              <a:rPr lang="ru-RU" dirty="0"/>
              <a:t>)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Риск </a:t>
            </a:r>
            <a: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  <a:t>потребления наркотических средств и психотропных веществ без назначения врача</a:t>
            </a:r>
            <a:r>
              <a:rPr lang="ru-RU" dirty="0"/>
              <a:t> </a:t>
            </a:r>
            <a:r>
              <a:rPr lang="ru-RU" dirty="0" smtClean="0"/>
              <a:t>(Z72.2</a:t>
            </a:r>
            <a:r>
              <a:rPr lang="ru-RU" dirty="0"/>
              <a:t>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данным анкетирования ответ «Да» на вопрос </a:t>
            </a:r>
            <a:r>
              <a:rPr lang="ru-RU" dirty="0" smtClean="0"/>
              <a:t>24-проф. </a:t>
            </a:r>
            <a:r>
              <a:rPr lang="ru-RU" dirty="0"/>
              <a:t>консультирование</a:t>
            </a:r>
            <a:r>
              <a:rPr lang="ru-RU" dirty="0" smtClean="0"/>
              <a:t>, 28-конс</a:t>
            </a:r>
            <a:r>
              <a:rPr lang="ru-RU" dirty="0"/>
              <a:t>. нарколога)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09988" y="333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09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07288" cy="1143000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Arial" charset="0"/>
                <a:cs typeface="Arial" charset="0"/>
              </a:rPr>
              <a:t>Отягощенная наследственность по хроническим болезням нижних дыхательных путей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532" y="1268761"/>
            <a:ext cx="8409620" cy="410445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наличие </a:t>
            </a:r>
            <a:r>
              <a:rPr lang="ru-RU" sz="2800" dirty="0"/>
              <a:t>астмы и другие хронических болезней нижних дыхательных путей у близких родственников в молодом </a:t>
            </a:r>
            <a:r>
              <a:rPr lang="ru-RU" sz="2800" dirty="0" smtClean="0"/>
              <a:t>или  среднем </a:t>
            </a:r>
            <a:r>
              <a:rPr lang="ru-RU" sz="2800" dirty="0"/>
              <a:t>возрасте </a:t>
            </a:r>
            <a:r>
              <a:rPr lang="ru-RU" sz="2800" dirty="0" smtClean="0"/>
              <a:t>(Z82.5</a:t>
            </a:r>
            <a:r>
              <a:rPr lang="ru-RU" sz="2800" dirty="0"/>
              <a:t>).</a:t>
            </a:r>
            <a:br>
              <a:rPr lang="ru-RU" sz="2800" dirty="0"/>
            </a:br>
            <a:r>
              <a:rPr lang="ru-RU" sz="2800" dirty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  <a:t>Курение табака (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  <a:t>II </a:t>
            </a:r>
            <a:r>
              <a:rPr lang="ru-RU" sz="2800" dirty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  <a:t>группа здоровья</a:t>
            </a:r>
            <a:r>
              <a:rPr lang="ru-RU" sz="2800" dirty="0" smtClean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  <a:t>)</a:t>
            </a:r>
            <a:r>
              <a:rPr lang="ru-RU" sz="2800" dirty="0"/>
              <a:t> (Z72.0) </a:t>
            </a:r>
            <a:endParaRPr lang="ru-RU" sz="2800" dirty="0" smtClean="0"/>
          </a:p>
          <a:p>
            <a:r>
              <a:rPr lang="ru-RU" sz="2800" dirty="0" smtClean="0"/>
              <a:t>Ежедневное </a:t>
            </a:r>
            <a:r>
              <a:rPr lang="ru-RU" sz="2800" dirty="0"/>
              <a:t>выкуривание одной сигареты и </a:t>
            </a:r>
            <a:r>
              <a:rPr lang="ru-RU" sz="2800" dirty="0" smtClean="0"/>
              <a:t>более</a:t>
            </a:r>
            <a:endParaRPr lang="ru-RU" sz="2800" dirty="0"/>
          </a:p>
          <a:p>
            <a:r>
              <a:rPr lang="ru-RU" sz="2800" dirty="0"/>
              <a:t>По данным анкетирования ответ «ДА» на вопрос 19 —фактор риска «</a:t>
            </a:r>
            <a:r>
              <a:rPr lang="ru-RU" sz="2800" dirty="0" smtClean="0"/>
              <a:t>курение», ответ </a:t>
            </a:r>
            <a:r>
              <a:rPr lang="ru-RU" sz="2800" dirty="0"/>
              <a:t>на вопрос 20 «более  20 сигарет в день» свидетельствует об интенсивном курении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</a:br>
            <a:endParaRPr lang="ru-RU" sz="2800" dirty="0">
              <a:solidFill>
                <a:srgbClr val="FF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517232"/>
            <a:ext cx="22322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Профилактическое консультирование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5517232"/>
            <a:ext cx="223689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Диспансерное </a:t>
            </a:r>
          </a:p>
          <a:p>
            <a:r>
              <a:rPr lang="ru-RU" dirty="0" smtClean="0"/>
              <a:t>наблюдение</a:t>
            </a:r>
          </a:p>
          <a:p>
            <a:r>
              <a:rPr lang="ru-RU" dirty="0" smtClean="0"/>
              <a:t> в центре здоровья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5940152" y="5332566"/>
            <a:ext cx="28083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Направление на 2 этап -спирометрия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6117396"/>
            <a:ext cx="28083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Диспансерное наблюдение взрослых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16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Arial" charset="0"/>
                <a:cs typeface="Arial" charset="0"/>
              </a:rPr>
              <a:t>Отягощенная наследственность по злокачественным </a:t>
            </a:r>
            <a:r>
              <a:rPr lang="ru-RU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новообразованиям (</a:t>
            </a:r>
            <a:r>
              <a:rPr lang="ru-RU" sz="3200" dirty="0" smtClean="0"/>
              <a:t>Z80)</a:t>
            </a:r>
            <a:endParaRPr lang="ru-RU" sz="3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— </a:t>
            </a:r>
            <a:r>
              <a:rPr lang="ru-RU" sz="2400" dirty="0" err="1"/>
              <a:t>колоректальной</a:t>
            </a:r>
            <a:r>
              <a:rPr lang="ru-RU" sz="2400" dirty="0"/>
              <a:t> области — наличие злокачественных новообразований </a:t>
            </a:r>
            <a:r>
              <a:rPr lang="ru-RU" sz="2400" dirty="0" err="1"/>
              <a:t>колоректальной</a:t>
            </a:r>
            <a:r>
              <a:rPr lang="ru-RU" sz="2400" dirty="0"/>
              <a:t> области и (или) семейного </a:t>
            </a:r>
            <a:r>
              <a:rPr lang="ru-RU" sz="2400" dirty="0" err="1" smtClean="0"/>
              <a:t>аденоматоза</a:t>
            </a:r>
            <a:r>
              <a:rPr lang="ru-RU" sz="2400" dirty="0"/>
              <a:t> </a:t>
            </a:r>
            <a:r>
              <a:rPr lang="ru-RU" sz="2400" dirty="0" smtClean="0"/>
              <a:t> у </a:t>
            </a:r>
            <a:r>
              <a:rPr lang="ru-RU" sz="2400" dirty="0"/>
              <a:t>близких родственников в молодом или среднем возрасте или в нескольких поколениях;</a:t>
            </a:r>
            <a:br>
              <a:rPr lang="ru-RU" sz="2400" dirty="0"/>
            </a:br>
            <a:r>
              <a:rPr lang="ru-RU" sz="2400" dirty="0"/>
              <a:t>— других локализаций — наличие злокачественных </a:t>
            </a:r>
            <a:r>
              <a:rPr lang="ru-RU" sz="2400" dirty="0" smtClean="0"/>
              <a:t>новообразований у </a:t>
            </a:r>
            <a:r>
              <a:rPr lang="ru-RU" sz="2400" dirty="0"/>
              <a:t>близких родственников в молодом или среднем возрасте, </a:t>
            </a:r>
            <a:r>
              <a:rPr lang="ru-RU" sz="2400" dirty="0" smtClean="0"/>
              <a:t>или в </a:t>
            </a:r>
            <a:r>
              <a:rPr lang="ru-RU" sz="2400" dirty="0"/>
              <a:t>нескольких </a:t>
            </a:r>
            <a:r>
              <a:rPr lang="ru-RU" sz="2400" dirty="0" smtClean="0"/>
              <a:t>поколениях  поданным анкетирования</a:t>
            </a:r>
            <a:endParaRPr lang="en-US" sz="2400" dirty="0" smtClean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  <a:t>Отягощенная наследственность по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  <a:t>ССЗ</a:t>
            </a:r>
            <a:endParaRPr lang="en-US" dirty="0" smtClean="0">
              <a:solidFill>
                <a:srgbClr val="FF0000"/>
              </a:solidFill>
              <a:latin typeface="Arial" charset="0"/>
              <a:ea typeface="+mj-ea"/>
              <a:cs typeface="Arial" charset="0"/>
            </a:endParaRPr>
          </a:p>
          <a:p>
            <a:pPr marL="0" indent="0">
              <a:buNone/>
            </a:pPr>
            <a:r>
              <a:rPr lang="ru-RU" sz="2400" dirty="0"/>
              <a:t>определяется при наличии инфаркта миокарда (Z82.4) и (или) мозгового инсульта (Z82.3) у близких родственников (матери или родных сестер в возрасте до 65 лет или</a:t>
            </a:r>
            <a:br>
              <a:rPr lang="ru-RU" sz="2400" dirty="0"/>
            </a:br>
            <a:r>
              <a:rPr lang="ru-RU" sz="2400" dirty="0"/>
              <a:t>у отца, родных братьев в возрасте до 55 лет).  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8096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91264" cy="562074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Arial" charset="0"/>
                <a:cs typeface="Arial" charset="0"/>
              </a:rPr>
              <a:t>Абсолютный сердечно-­сосудистый риск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620689"/>
            <a:ext cx="8784976" cy="489654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устанавливается </a:t>
            </a:r>
            <a:r>
              <a:rPr lang="ru-RU" sz="2800" dirty="0"/>
              <a:t>у граждан в возрасте от 40 до 64 лет при </a:t>
            </a:r>
            <a:r>
              <a:rPr lang="ru-RU" sz="2800" dirty="0" smtClean="0"/>
              <a:t>отсутствии</a:t>
            </a:r>
            <a:r>
              <a:rPr lang="ru-RU" sz="2800" dirty="0"/>
              <a:t> </a:t>
            </a:r>
            <a:r>
              <a:rPr lang="ru-RU" sz="2800" dirty="0" smtClean="0"/>
              <a:t>заболеваний</a:t>
            </a:r>
            <a:r>
              <a:rPr lang="ru-RU" sz="2800" dirty="0"/>
              <a:t>, связанных </a:t>
            </a:r>
            <a:r>
              <a:rPr lang="ru-RU" sz="2800" dirty="0" smtClean="0"/>
              <a:t>с атеросклерозом</a:t>
            </a:r>
            <a:r>
              <a:rPr lang="ru-RU" sz="2800" dirty="0"/>
              <a:t>, при этом </a:t>
            </a:r>
            <a:r>
              <a:rPr lang="ru-RU" sz="2800" dirty="0" smtClean="0"/>
              <a:t>высокому сердечно-сосудистому </a:t>
            </a:r>
            <a:r>
              <a:rPr lang="ru-RU" sz="2800" dirty="0"/>
              <a:t>риску соответствуют значения от 5 до 10%, установленные по шкале SCORE, очень высокому — 10% и </a:t>
            </a:r>
            <a:r>
              <a:rPr lang="ru-RU" sz="2800" dirty="0" smtClean="0"/>
              <a:t>более </a:t>
            </a:r>
            <a:r>
              <a:rPr lang="ru-RU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II </a:t>
            </a:r>
            <a:r>
              <a:rPr lang="ru-RU" sz="2800" dirty="0" smtClean="0">
                <a:solidFill>
                  <a:srgbClr val="FF0000"/>
                </a:solidFill>
              </a:rPr>
              <a:t>группа здоровья) </a:t>
            </a:r>
          </a:p>
          <a:p>
            <a:pPr marL="0" indent="0">
              <a:buNone/>
            </a:pPr>
            <a:r>
              <a:rPr lang="ru-RU" sz="2800" dirty="0" smtClean="0"/>
              <a:t>У </a:t>
            </a:r>
            <a:r>
              <a:rPr lang="ru-RU" sz="2800" dirty="0"/>
              <a:t>граждан в возрасте старше 65 лет и/или у граждан, имеющих </a:t>
            </a:r>
            <a:r>
              <a:rPr lang="ru-RU" sz="2800" dirty="0" smtClean="0"/>
              <a:t>ССЗ, СД2-го </a:t>
            </a:r>
            <a:r>
              <a:rPr lang="ru-RU" sz="2800" dirty="0"/>
              <a:t>типа и/или </a:t>
            </a:r>
            <a:r>
              <a:rPr lang="ru-RU" sz="2800" dirty="0" smtClean="0"/>
              <a:t>ХБП, </a:t>
            </a:r>
            <a:r>
              <a:rPr lang="ru-RU" sz="2800" dirty="0"/>
              <a:t>уровень абсолютного сердечно-сосудистого </a:t>
            </a:r>
            <a:r>
              <a:rPr lang="ru-RU" sz="2800" dirty="0" smtClean="0"/>
              <a:t>риска является </a:t>
            </a:r>
            <a:r>
              <a:rPr lang="ru-RU" sz="2800" dirty="0"/>
              <a:t>очень высоким и по шкале сердечно-сосудистого риска </a:t>
            </a:r>
            <a:r>
              <a:rPr lang="ru-RU" sz="2800" dirty="0" smtClean="0"/>
              <a:t>не рассчитывается</a:t>
            </a:r>
            <a:r>
              <a:rPr lang="ru-RU" sz="2800" dirty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III </a:t>
            </a:r>
            <a:r>
              <a:rPr lang="ru-RU" sz="2800" dirty="0">
                <a:solidFill>
                  <a:srgbClr val="FF0000"/>
                </a:solidFill>
              </a:rPr>
              <a:t>группа здоровья) 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603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350250" cy="1187450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Arial" charset="0"/>
                <a:cs typeface="Arial" charset="0"/>
              </a:rPr>
              <a:t>Таблица определения риска для пациентов из регионов Европы с высоким риском развития ССЗ </a:t>
            </a:r>
          </a:p>
        </p:txBody>
      </p:sp>
      <p:pic>
        <p:nvPicPr>
          <p:cNvPr id="129027" name="Picture 3" descr="SCO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08738" y="3251200"/>
            <a:ext cx="2039937" cy="1736725"/>
          </a:xfrm>
          <a:noFill/>
          <a:ln/>
        </p:spPr>
      </p:pic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6048375" y="5373688"/>
            <a:ext cx="30956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i="1" dirty="0"/>
              <a:t>EUROPEAN GUIDELINES ON CVD PREVENTION Third joint European societies</a:t>
            </a:r>
            <a:r>
              <a:rPr lang="ru-RU" sz="1400" i="1" dirty="0"/>
              <a:t>’ </a:t>
            </a:r>
            <a:r>
              <a:rPr lang="en-US" sz="1400" i="1" dirty="0"/>
              <a:t>task force on cardiovascular disease prevention in clinical practice</a:t>
            </a:r>
            <a:r>
              <a:rPr lang="ru-RU" sz="1400" dirty="0"/>
              <a:t>, </a:t>
            </a:r>
            <a:r>
              <a:rPr lang="ru-RU" sz="1400" i="1" dirty="0"/>
              <a:t>2003</a:t>
            </a:r>
            <a:endParaRPr lang="en-US" sz="1400" i="1" dirty="0"/>
          </a:p>
        </p:txBody>
      </p:sp>
      <p:pic>
        <p:nvPicPr>
          <p:cNvPr id="129029" name="Picture 5" descr="таблица рис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341438"/>
            <a:ext cx="5616575" cy="5338762"/>
          </a:xfrm>
          <a:noFill/>
          <a:ln/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971550" y="1412875"/>
            <a:ext cx="4321175" cy="3048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>
                <a:latin typeface="Arial" pitchFamily="34" charset="0"/>
              </a:rPr>
              <a:t>        Женщины		  Мужчины</a:t>
            </a:r>
          </a:p>
        </p:txBody>
      </p:sp>
    </p:spTree>
    <p:extLst>
      <p:ext uri="{BB962C8B-B14F-4D97-AF65-F5344CB8AC3E}">
        <p14:creationId xmlns:p14="http://schemas.microsoft.com/office/powerpoint/2010/main" val="2953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" y="1844824"/>
            <a:ext cx="9019810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28680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Относительный </a:t>
            </a:r>
            <a:r>
              <a:rPr lang="ru-RU" sz="3200" b="1" dirty="0" err="1" smtClean="0"/>
              <a:t>сердечно-сосудистый</a:t>
            </a:r>
            <a:r>
              <a:rPr lang="ru-RU" sz="3200" b="1" dirty="0" smtClean="0"/>
              <a:t> риск</a:t>
            </a:r>
            <a:endParaRPr lang="ru-RU" sz="32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522920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Высокому </a:t>
            </a:r>
            <a:r>
              <a:rPr lang="ru-RU" sz="2400" dirty="0"/>
              <a:t>относительному сердечно-сосудистому риску соответствуют значения более </a:t>
            </a:r>
            <a:r>
              <a:rPr lang="ru-RU" sz="2400" dirty="0" smtClean="0"/>
              <a:t>1 у лиц 18-39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9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" y="1412776"/>
            <a:ext cx="905209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7667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ПАСПОРТ ЗДОРОВЬЯ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" y="188640"/>
            <a:ext cx="9022447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0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" y="332656"/>
            <a:ext cx="900506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7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6028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-16123" y="23737"/>
            <a:ext cx="9144000" cy="57606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Izhitsa"/>
              </a:rPr>
              <a:t>Цели  диспансеризация взрослого населения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Раннее выявление </a:t>
            </a:r>
            <a:r>
              <a:rPr lang="ru-RU" sz="2400" dirty="0"/>
              <a:t>хронических неинфекционных заболеваний </a:t>
            </a:r>
            <a:r>
              <a:rPr lang="ru-RU" sz="1600" dirty="0" smtClean="0"/>
              <a:t>(ХНИЗ), </a:t>
            </a:r>
            <a:r>
              <a:rPr lang="ru-RU" sz="1600" dirty="0"/>
              <a:t>являющихся основной причиной инвалидности и преждевременной смертности населения Российской </a:t>
            </a:r>
            <a:r>
              <a:rPr lang="ru-RU" sz="1600" dirty="0" smtClean="0"/>
              <a:t>Федерации, </a:t>
            </a:r>
            <a:r>
              <a:rPr lang="ru-RU" sz="1600" dirty="0"/>
              <a:t>основных факторов риска их развития </a:t>
            </a:r>
            <a:r>
              <a:rPr lang="ru-RU" sz="1600" dirty="0" smtClean="0"/>
              <a:t>, </a:t>
            </a:r>
            <a:r>
              <a:rPr lang="ru-RU" sz="1600" dirty="0"/>
              <a:t>а также потребления наркотических средств и психотропных веществ без назначения врача</a:t>
            </a:r>
            <a:r>
              <a:rPr lang="ru-RU" sz="1600" dirty="0" smtClean="0"/>
              <a:t>;</a:t>
            </a:r>
          </a:p>
          <a:p>
            <a:pPr marL="228600" indent="-228600">
              <a:buAutoNum type="arabicParenR"/>
            </a:pPr>
            <a:endParaRPr lang="ru-RU" sz="1600" dirty="0"/>
          </a:p>
          <a:p>
            <a:r>
              <a:rPr lang="ru-RU" sz="2400" dirty="0"/>
              <a:t>2.</a:t>
            </a:r>
            <a:r>
              <a:rPr lang="ru-RU" sz="1600" dirty="0" smtClean="0"/>
              <a:t> </a:t>
            </a:r>
            <a:r>
              <a:rPr lang="ru-RU" sz="2400" dirty="0" smtClean="0"/>
              <a:t>Определения </a:t>
            </a:r>
            <a:r>
              <a:rPr lang="ru-RU" sz="2400" dirty="0"/>
              <a:t>группы состояния здоровья</a:t>
            </a:r>
            <a:r>
              <a:rPr lang="ru-RU" sz="1600" dirty="0"/>
              <a:t>, необходимых профилактических, лечебных, реабилитационных и оздоровительных мероприятий для граждан с выявленными </a:t>
            </a:r>
            <a:r>
              <a:rPr lang="ru-RU" sz="1600" dirty="0" smtClean="0"/>
              <a:t>заболеваниями </a:t>
            </a:r>
            <a:r>
              <a:rPr lang="ru-RU" sz="1600" dirty="0"/>
              <a:t>и (или) факторами риска их </a:t>
            </a:r>
            <a:r>
              <a:rPr lang="ru-RU" sz="1600" dirty="0" smtClean="0"/>
              <a:t>развития ,а </a:t>
            </a:r>
            <a:r>
              <a:rPr lang="ru-RU" sz="1600" dirty="0"/>
              <a:t>также для здоровых граждан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2400" dirty="0"/>
              <a:t>3. </a:t>
            </a:r>
            <a:r>
              <a:rPr lang="ru-RU" sz="2400" dirty="0" smtClean="0"/>
              <a:t>Проведение профилактического </a:t>
            </a:r>
            <a:r>
              <a:rPr lang="ru-RU" sz="2400" dirty="0"/>
              <a:t>консультирования </a:t>
            </a:r>
            <a:r>
              <a:rPr lang="ru-RU" sz="1600" dirty="0"/>
              <a:t>граждан с выявленными </a:t>
            </a:r>
            <a:r>
              <a:rPr lang="ru-RU" sz="1600" dirty="0" smtClean="0"/>
              <a:t>заболеваниями </a:t>
            </a:r>
            <a:r>
              <a:rPr lang="ru-RU" sz="1600" dirty="0"/>
              <a:t>и (или) факторами риска их развития, здоровых граждан, а также проведения индивидуального углубленного профилактического консультирования и группового профилактического </a:t>
            </a:r>
            <a:r>
              <a:rPr lang="ru-RU" sz="1600" dirty="0" smtClean="0"/>
              <a:t>консультирования </a:t>
            </a:r>
            <a:r>
              <a:rPr lang="ru-RU" sz="1600" dirty="0"/>
              <a:t>(школ пациента) граждан с высоким и очень высоким суммарным сердечно-сосудистым </a:t>
            </a:r>
            <a:r>
              <a:rPr lang="ru-RU" sz="1600" dirty="0" smtClean="0"/>
              <a:t>риском</a:t>
            </a:r>
          </a:p>
          <a:p>
            <a:endParaRPr lang="ru-RU" sz="1600" dirty="0" smtClean="0"/>
          </a:p>
          <a:p>
            <a:r>
              <a:rPr lang="ru-RU" sz="2400" dirty="0"/>
              <a:t>4. </a:t>
            </a:r>
            <a:r>
              <a:rPr lang="ru-RU" sz="2400" dirty="0" smtClean="0"/>
              <a:t>Определения </a:t>
            </a:r>
            <a:r>
              <a:rPr lang="ru-RU" sz="2400" dirty="0"/>
              <a:t>группы диспансерного наблюдения </a:t>
            </a:r>
            <a:r>
              <a:rPr lang="ru-RU" sz="1600" dirty="0"/>
              <a:t>граждан с выявленными хроническими неинфекционными заболеваниями и иными заболеваниями (состояниями), а также граждан с высоким и очень высоким суммарным сердечно-сосудистым риском.</a:t>
            </a:r>
          </a:p>
        </p:txBody>
      </p:sp>
    </p:spTree>
    <p:extLst>
      <p:ext uri="{BB962C8B-B14F-4D97-AF65-F5344CB8AC3E}">
        <p14:creationId xmlns:p14="http://schemas.microsoft.com/office/powerpoint/2010/main" val="24918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9" y="620688"/>
            <a:ext cx="892224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7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980728"/>
            <a:ext cx="7520014" cy="2009788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400" dirty="0" smtClean="0"/>
              <a:t> </a:t>
            </a:r>
            <a:r>
              <a:rPr lang="ru-RU" sz="3200" b="0" dirty="0" smtClean="0">
                <a:solidFill>
                  <a:srgbClr val="FF0000"/>
                </a:solidFill>
              </a:rPr>
              <a:t>Второй этап диспансеризации </a:t>
            </a:r>
            <a:br>
              <a:rPr lang="ru-RU" sz="3200" b="0" dirty="0" smtClean="0">
                <a:solidFill>
                  <a:srgbClr val="FF0000"/>
                </a:solidFill>
              </a:rPr>
            </a:br>
            <a:r>
              <a:rPr lang="ru-RU" sz="3200" b="0" dirty="0" smtClean="0">
                <a:solidFill>
                  <a:srgbClr val="FF0000"/>
                </a:solidFill>
              </a:rPr>
              <a:t>проводится с целью дополнительного обследования и уточнения диагноза заболевания , проведения углубленного профилактического консультирования </a:t>
            </a:r>
            <a:br>
              <a:rPr lang="ru-RU" sz="3200" b="0" dirty="0" smtClean="0">
                <a:solidFill>
                  <a:srgbClr val="FF0000"/>
                </a:solidFill>
              </a:rPr>
            </a:br>
            <a:endParaRPr lang="ru-RU" sz="32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Осмотр врачом-неврологом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41690"/>
            <a:ext cx="8229600" cy="4929411"/>
          </a:xfrm>
        </p:spPr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наличии впервые выявленных </a:t>
            </a:r>
            <a:r>
              <a:rPr lang="ru-RU" dirty="0" smtClean="0"/>
              <a:t>подозрений </a:t>
            </a:r>
            <a:r>
              <a:rPr lang="ru-RU" dirty="0"/>
              <a:t>на ранее перенесенное острое нарушение мозгового кровообращения для граждан, не находящихся по этому поводу под диспансерным наблюдением,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 случаях выявления по результатам анкетирования нарушений двигательной функции, когнитивных нарушений и подозрений на депрессию у граждан в возрасте 65 лет и </a:t>
            </a:r>
            <a:r>
              <a:rPr lang="ru-RU" dirty="0" smtClean="0"/>
              <a:t>старше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9697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Дуплексное </a:t>
            </a:r>
            <a:r>
              <a:rPr lang="ru-RU" dirty="0">
                <a:solidFill>
                  <a:srgbClr val="FF0000"/>
                </a:solidFill>
              </a:rPr>
              <a:t>сканирование брахицефальных артерий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Для мужчин от </a:t>
            </a:r>
            <a:r>
              <a:rPr lang="ru-RU" dirty="0"/>
              <a:t>45 до 72 лет </a:t>
            </a:r>
            <a:r>
              <a:rPr lang="ru-RU" dirty="0" smtClean="0"/>
              <a:t>и </a:t>
            </a:r>
            <a:r>
              <a:rPr lang="ru-RU" dirty="0"/>
              <a:t>женщин в возрасте от 54 до 72 лет </a:t>
            </a:r>
            <a:r>
              <a:rPr lang="ru-RU" dirty="0" smtClean="0"/>
              <a:t>при </a:t>
            </a:r>
            <a:r>
              <a:rPr lang="ru-RU" dirty="0"/>
              <a:t>наличии комбинации трех факторов риска </a:t>
            </a:r>
            <a:r>
              <a:rPr lang="ru-RU" dirty="0" smtClean="0"/>
              <a:t>: </a:t>
            </a:r>
            <a:r>
              <a:rPr lang="ru-RU" dirty="0"/>
              <a:t>повышенный уровень </a:t>
            </a:r>
            <a:r>
              <a:rPr lang="ru-RU" dirty="0" smtClean="0"/>
              <a:t>АД, </a:t>
            </a:r>
            <a:r>
              <a:rPr lang="ru-RU" dirty="0" err="1"/>
              <a:t>гиперхолестеринемия</a:t>
            </a:r>
            <a:r>
              <a:rPr lang="ru-RU" dirty="0"/>
              <a:t>, избыточная масса тела или ожирение, а также по направлению </a:t>
            </a:r>
            <a:r>
              <a:rPr lang="ru-RU" dirty="0" smtClean="0"/>
              <a:t>врача-невролога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8939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Осмотр врачом-хирургом или врачом-урологом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068960"/>
            <a:ext cx="8003232" cy="30572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для </a:t>
            </a:r>
            <a:r>
              <a:rPr lang="ru-RU" dirty="0"/>
              <a:t>мужчин в возрасте 45, 50, 55, 60 и 64 лет при повышении уровня </a:t>
            </a:r>
            <a:r>
              <a:rPr lang="ru-RU" dirty="0" err="1"/>
              <a:t>простатспецифического</a:t>
            </a:r>
            <a:r>
              <a:rPr lang="ru-RU" dirty="0"/>
              <a:t> антигена в крови более 4 </a:t>
            </a:r>
            <a:r>
              <a:rPr lang="ru-RU" dirty="0" err="1" smtClean="0"/>
              <a:t>нг</a:t>
            </a:r>
            <a:r>
              <a:rPr lang="ru-RU" dirty="0" smtClean="0"/>
              <a:t>/мл)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3680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Осмотр хирургом </a:t>
            </a:r>
            <a:r>
              <a:rPr lang="ru-RU" sz="3600" dirty="0">
                <a:solidFill>
                  <a:srgbClr val="FF0000"/>
                </a:solidFill>
              </a:rPr>
              <a:t>или </a:t>
            </a:r>
            <a:r>
              <a:rPr lang="ru-RU" sz="3600" dirty="0" err="1" smtClean="0">
                <a:solidFill>
                  <a:srgbClr val="FF0000"/>
                </a:solidFill>
              </a:rPr>
              <a:t>колопроктологом</a:t>
            </a:r>
            <a:r>
              <a:rPr lang="ru-RU" sz="3600" dirty="0">
                <a:solidFill>
                  <a:srgbClr val="FF0000"/>
                </a:solidFill>
              </a:rPr>
              <a:t>, включая проведение </a:t>
            </a:r>
            <a:r>
              <a:rPr lang="ru-RU" sz="3600" dirty="0" err="1">
                <a:solidFill>
                  <a:srgbClr val="FF0000"/>
                </a:solidFill>
              </a:rPr>
              <a:t>ректороманоскопии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6" y="1628800"/>
            <a:ext cx="8229600" cy="377728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в </a:t>
            </a:r>
            <a:r>
              <a:rPr lang="ru-RU" dirty="0"/>
              <a:t>возрасте от 40 до 75 лет </a:t>
            </a:r>
            <a:r>
              <a:rPr lang="ru-RU" dirty="0" smtClean="0"/>
              <a:t>с патологическими </a:t>
            </a:r>
            <a:r>
              <a:rPr lang="ru-RU" dirty="0"/>
              <a:t>изменениями по результатам скрининга на выявление злокачественных новообразований толстого кишечника и прямой кишки, при отягощенной наследственности по семейному </a:t>
            </a:r>
            <a:r>
              <a:rPr lang="ru-RU" dirty="0" err="1"/>
              <a:t>аденоматозу</a:t>
            </a:r>
            <a:r>
              <a:rPr lang="ru-RU" dirty="0"/>
              <a:t> и (или) злокачественным новообразованиям толстого кишечника и прямой кишки, </a:t>
            </a:r>
          </a:p>
        </p:txBody>
      </p:sp>
    </p:spTree>
    <p:extLst>
      <p:ext uri="{BB962C8B-B14F-4D97-AF65-F5344CB8AC3E}">
        <p14:creationId xmlns:p14="http://schemas.microsoft.com/office/powerpoint/2010/main" val="26315589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640960" cy="5865515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Колоноскопию</a:t>
            </a:r>
            <a:r>
              <a:rPr lang="ru-RU" sz="2800" dirty="0" smtClean="0"/>
              <a:t> при подозрении </a:t>
            </a:r>
            <a:r>
              <a:rPr lang="ru-RU" sz="2800" dirty="0"/>
              <a:t>на злокачественные новообразования толстого кишечника по назначению врача-хирурга или </a:t>
            </a:r>
            <a:r>
              <a:rPr lang="ru-RU" sz="2800" dirty="0" smtClean="0"/>
              <a:t>врача-</a:t>
            </a:r>
            <a:r>
              <a:rPr lang="ru-RU" sz="2800" dirty="0" err="1" smtClean="0"/>
              <a:t>колопроктолога</a:t>
            </a:r>
            <a:r>
              <a:rPr lang="ru-RU" sz="2800" dirty="0" smtClean="0"/>
              <a:t>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ФЭГДС</a:t>
            </a:r>
            <a:r>
              <a:rPr lang="ru-RU" sz="2800" dirty="0" smtClean="0"/>
              <a:t> </a:t>
            </a:r>
            <a:r>
              <a:rPr lang="ru-RU" sz="2800" dirty="0"/>
              <a:t>при подозрении </a:t>
            </a:r>
            <a:r>
              <a:rPr lang="ru-RU" sz="2800" dirty="0" smtClean="0"/>
              <a:t>на </a:t>
            </a:r>
            <a:r>
              <a:rPr lang="ru-RU" sz="2800" dirty="0"/>
              <a:t>злокачественные новообразования пищевода, желудка и двенадцатиперстной кишки по назначению </a:t>
            </a:r>
            <a:r>
              <a:rPr lang="ru-RU" sz="2800" dirty="0" smtClean="0"/>
              <a:t>врача-терапевта;</a:t>
            </a:r>
          </a:p>
          <a:p>
            <a:pPr marL="0" lv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Rg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легких, </a:t>
            </a:r>
            <a:r>
              <a:rPr lang="ru-RU" sz="2800" dirty="0" smtClean="0">
                <a:solidFill>
                  <a:srgbClr val="FF0000"/>
                </a:solidFill>
              </a:rPr>
              <a:t>КТ легких </a:t>
            </a:r>
            <a:r>
              <a:rPr lang="ru-RU" sz="2800" dirty="0" smtClean="0"/>
              <a:t>при подозрении </a:t>
            </a:r>
            <a:r>
              <a:rPr lang="ru-RU" sz="2800" dirty="0"/>
              <a:t>на злокачественные новообразования легкого по назначению </a:t>
            </a:r>
            <a:r>
              <a:rPr lang="ru-RU" sz="2800" dirty="0" smtClean="0"/>
              <a:t>врача-терапевта;</a:t>
            </a:r>
            <a:endParaRPr lang="ru-RU" sz="2800" dirty="0"/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Спирометрию</a:t>
            </a:r>
            <a:r>
              <a:rPr lang="ru-RU" sz="2800" dirty="0" smtClean="0"/>
              <a:t> </a:t>
            </a:r>
            <a:r>
              <a:rPr lang="ru-RU" sz="2800" dirty="0"/>
              <a:t>при подозрении </a:t>
            </a:r>
            <a:r>
              <a:rPr lang="ru-RU" sz="2800" dirty="0" smtClean="0"/>
              <a:t>на </a:t>
            </a:r>
            <a:r>
              <a:rPr lang="ru-RU" sz="2800" dirty="0"/>
              <a:t>хроническое бронхолегочное заболевание, курящих граждан, выявленных по результатам </a:t>
            </a:r>
            <a:r>
              <a:rPr lang="ru-RU" sz="2800" dirty="0" smtClean="0"/>
              <a:t>анкетирования </a:t>
            </a:r>
            <a:r>
              <a:rPr lang="ru-RU" sz="2800" dirty="0"/>
              <a:t>по назначению </a:t>
            </a:r>
            <a:r>
              <a:rPr lang="ru-RU" sz="2800" dirty="0" smtClean="0"/>
              <a:t>врача-терапевта.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5296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147248" cy="5937523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Осмотр акушером-гинекологом </a:t>
            </a:r>
            <a:r>
              <a:rPr lang="ru-RU" sz="2800" dirty="0" smtClean="0"/>
              <a:t>при подозрении на злокачественные новообразования </a:t>
            </a:r>
            <a:r>
              <a:rPr lang="ru-RU" sz="2800" dirty="0"/>
              <a:t>шейки </a:t>
            </a:r>
            <a:r>
              <a:rPr lang="ru-RU" sz="2800" dirty="0" smtClean="0"/>
              <a:t>матки или молочных желез;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Осмотр 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FF0000"/>
                </a:solidFill>
              </a:rPr>
              <a:t>оториноларингологом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в </a:t>
            </a:r>
            <a:r>
              <a:rPr lang="ru-RU" sz="2800" dirty="0"/>
              <a:t>возрасте 65 лет и старше при наличии медицинских показаний по результатам анкетирования или приема </a:t>
            </a:r>
            <a:r>
              <a:rPr lang="ru-RU" sz="2800" dirty="0" smtClean="0"/>
              <a:t>врача-терапевта;</a:t>
            </a:r>
          </a:p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Осмотр</a:t>
            </a:r>
            <a:r>
              <a:rPr lang="ru-RU" sz="2800" dirty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офтальмологом </a:t>
            </a:r>
            <a:r>
              <a:rPr lang="ru-RU" sz="2800" dirty="0" smtClean="0"/>
              <a:t>в </a:t>
            </a:r>
            <a:r>
              <a:rPr lang="ru-RU" sz="2800" dirty="0"/>
              <a:t>возрасте 40 лет и старше, имеющих повышенное </a:t>
            </a:r>
            <a:r>
              <a:rPr lang="ru-RU" sz="2800" dirty="0" smtClean="0"/>
              <a:t>ВГД, </a:t>
            </a:r>
            <a:r>
              <a:rPr lang="ru-RU" sz="2800" dirty="0"/>
              <a:t>и </a:t>
            </a:r>
            <a:r>
              <a:rPr lang="ru-RU" sz="2800" dirty="0" smtClean="0"/>
              <a:t>в </a:t>
            </a:r>
            <a:r>
              <a:rPr lang="ru-RU" sz="2800" dirty="0"/>
              <a:t>возрасте 65 лет и старше, имеющих снижение остроты зрения, не поддающееся очковой коррекции, выявленное по результатам </a:t>
            </a:r>
            <a:r>
              <a:rPr lang="ru-RU" sz="2800" dirty="0" smtClean="0"/>
              <a:t>анкетирования; </a:t>
            </a:r>
            <a:endParaRPr lang="ru-RU" sz="2800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1044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Осмотр врача ­терапевта по результатам</a:t>
            </a:r>
            <a:br>
              <a:rPr lang="ru-RU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второго этапа диспансеризации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r>
              <a:rPr lang="ru-RU" sz="2400" dirty="0" smtClean="0"/>
              <a:t>Установление (уточнение</a:t>
            </a:r>
            <a:r>
              <a:rPr lang="ru-RU" sz="2400" dirty="0"/>
              <a:t>) диагноза, 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определение </a:t>
            </a:r>
            <a:r>
              <a:rPr lang="ru-RU" sz="2400" dirty="0"/>
              <a:t>(уточнение) группы здоровья, 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определение </a:t>
            </a:r>
            <a:r>
              <a:rPr lang="ru-RU" sz="2400" dirty="0"/>
              <a:t>группы диспансерного наблюдения (с учетом заключений </a:t>
            </a:r>
            <a:r>
              <a:rPr lang="ru-RU" sz="2400" dirty="0" smtClean="0"/>
              <a:t>врачей-­</a:t>
            </a:r>
            <a:r>
              <a:rPr lang="ru-RU" sz="2400" dirty="0"/>
              <a:t>специалистов), </a:t>
            </a:r>
            <a:endParaRPr lang="ru-RU" sz="2400" dirty="0" smtClean="0"/>
          </a:p>
          <a:p>
            <a:r>
              <a:rPr lang="ru-RU" sz="2400" dirty="0" smtClean="0"/>
              <a:t>направление </a:t>
            </a:r>
            <a:r>
              <a:rPr lang="ru-RU" sz="2400" dirty="0"/>
              <a:t>граждан при наличии медицинских показаний на </a:t>
            </a:r>
            <a:r>
              <a:rPr lang="ru-RU" sz="2400" dirty="0" smtClean="0"/>
              <a:t>дополнительное обследование</a:t>
            </a:r>
            <a:r>
              <a:rPr lang="ru-RU" sz="2400" dirty="0"/>
              <a:t>, не входящее в объем диспансеризации, в </a:t>
            </a:r>
            <a:r>
              <a:rPr lang="ru-RU" sz="2400" dirty="0" smtClean="0"/>
              <a:t>том числе </a:t>
            </a:r>
            <a:r>
              <a:rPr lang="ru-RU" sz="2400" dirty="0"/>
              <a:t>направление на осмотр (консультацию) </a:t>
            </a:r>
            <a:r>
              <a:rPr lang="ru-RU" sz="2400" dirty="0" smtClean="0"/>
              <a:t>врачом-онкологом </a:t>
            </a:r>
            <a:r>
              <a:rPr lang="ru-RU" sz="2400" dirty="0"/>
              <a:t>при подозрении на онкологические заболевания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получения специализированной, в том числе высокотехнологичной медицинской помощи, </a:t>
            </a:r>
            <a:endParaRPr lang="ru-RU" sz="2400" dirty="0" smtClean="0"/>
          </a:p>
          <a:p>
            <a:r>
              <a:rPr lang="ru-RU" sz="2400" dirty="0" smtClean="0"/>
              <a:t>на санаторно-курортное </a:t>
            </a:r>
            <a:r>
              <a:rPr lang="ru-RU" sz="2400" dirty="0"/>
              <a:t>лечение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54665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Критерии </a:t>
            </a:r>
            <a:r>
              <a:rPr lang="ru-RU" sz="2400" b="1" dirty="0">
                <a:solidFill>
                  <a:srgbClr val="FF0000"/>
                </a:solidFill>
              </a:rPr>
              <a:t>эффективности </a:t>
            </a:r>
            <a:r>
              <a:rPr lang="ru-RU" sz="2400" b="1" dirty="0" smtClean="0">
                <a:solidFill>
                  <a:srgbClr val="FF0000"/>
                </a:solidFill>
              </a:rPr>
              <a:t>диспансеризации взрослого населения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охват диспансеризацией населения, подлежащего </a:t>
            </a:r>
            <a:r>
              <a:rPr lang="ru-RU" dirty="0" smtClean="0"/>
              <a:t>диспансеризации</a:t>
            </a:r>
            <a:r>
              <a:rPr lang="ru-RU" sz="2000" dirty="0" smtClean="0"/>
              <a:t> в текущем году (плановое значение - не менее 23% ежегодно);</a:t>
            </a:r>
          </a:p>
          <a:p>
            <a:pPr marL="342900" indent="-342900">
              <a:buAutoNum type="arabicParenR"/>
            </a:pPr>
            <a:endParaRPr lang="ru-RU" sz="2000" dirty="0"/>
          </a:p>
          <a:p>
            <a:r>
              <a:rPr lang="ru-RU" sz="2000" dirty="0"/>
              <a:t>2) охват индивидуальным углубленным профилактическим консультированием граждан со II и </a:t>
            </a:r>
            <a:r>
              <a:rPr lang="ru-RU" sz="2000" dirty="0" err="1" smtClean="0"/>
              <a:t>IIIа</a:t>
            </a:r>
            <a:r>
              <a:rPr lang="ru-RU" sz="2000" dirty="0" smtClean="0"/>
              <a:t> и </a:t>
            </a:r>
            <a:r>
              <a:rPr lang="ru-RU" sz="2000" dirty="0" err="1" smtClean="0"/>
              <a:t>IIIб</a:t>
            </a:r>
            <a:r>
              <a:rPr lang="ru-RU" sz="2000" dirty="0" smtClean="0"/>
              <a:t> группами </a:t>
            </a:r>
            <a:r>
              <a:rPr lang="ru-RU" sz="2000" dirty="0"/>
              <a:t>состояния здоровья, имеющих высокий и очень высокий суммарный </a:t>
            </a:r>
            <a:r>
              <a:rPr lang="ru-RU" sz="2000" dirty="0" smtClean="0"/>
              <a:t>сердечно-сосудистый </a:t>
            </a:r>
            <a:r>
              <a:rPr lang="ru-RU" sz="2000" dirty="0"/>
              <a:t>риск (плановое значение - не менее 60% от имеющих медицинские </a:t>
            </a:r>
            <a:r>
              <a:rPr lang="ru-RU" sz="2000" dirty="0" smtClean="0"/>
              <a:t>показания);</a:t>
            </a:r>
          </a:p>
          <a:p>
            <a:endParaRPr lang="ru-RU" sz="2000" dirty="0"/>
          </a:p>
          <a:p>
            <a:r>
              <a:rPr lang="ru-RU" sz="2000" dirty="0"/>
              <a:t>3) охват групповым профилактическим консультированием (школа пациента) граждан с II и </a:t>
            </a:r>
            <a:r>
              <a:rPr lang="ru-RU" sz="2000" dirty="0" err="1"/>
              <a:t>IIIа</a:t>
            </a:r>
            <a:r>
              <a:rPr lang="ru-RU" sz="2000" dirty="0"/>
              <a:t> и </a:t>
            </a:r>
            <a:r>
              <a:rPr lang="ru-RU" sz="2000" dirty="0" err="1"/>
              <a:t>IIIб</a:t>
            </a:r>
            <a:r>
              <a:rPr lang="ru-RU" sz="2000" dirty="0"/>
              <a:t> группами состояния здоровья, имеющих высокий и очень высокий суммарный (абсолютный или относительный) сердечно-сосудистый риск (плановое значение - не менее 60% от имеющих медицинские показания для проведения группового профилактического консультирования).</a:t>
            </a:r>
          </a:p>
        </p:txBody>
      </p:sp>
    </p:spTree>
    <p:extLst>
      <p:ext uri="{BB962C8B-B14F-4D97-AF65-F5344CB8AC3E}">
        <p14:creationId xmlns:p14="http://schemas.microsoft.com/office/powerpoint/2010/main" val="28200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1369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58" y="188640"/>
            <a:ext cx="9144000" cy="50405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Izhitsa"/>
              </a:rPr>
              <a:t>Кто участвует в проведении диспансеризации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Руководитель медицинской </a:t>
            </a:r>
            <a:r>
              <a:rPr lang="ru-RU" dirty="0" smtClean="0"/>
              <a:t>организации</a:t>
            </a:r>
          </a:p>
          <a:p>
            <a:endParaRPr lang="ru-RU" dirty="0" smtClean="0"/>
          </a:p>
          <a:p>
            <a:r>
              <a:rPr lang="ru-RU" dirty="0" smtClean="0"/>
              <a:t>Работники </a:t>
            </a:r>
            <a:r>
              <a:rPr lang="ru-RU" dirty="0"/>
              <a:t>отделения </a:t>
            </a:r>
            <a:r>
              <a:rPr lang="ru-RU" dirty="0">
                <a:solidFill>
                  <a:srgbClr val="FF0000"/>
                </a:solidFill>
              </a:rPr>
              <a:t>(кабинета) медицинской профилактики </a:t>
            </a:r>
            <a:r>
              <a:rPr lang="ru-RU" dirty="0" smtClean="0"/>
              <a:t>являются </a:t>
            </a:r>
            <a:r>
              <a:rPr lang="ru-RU" dirty="0"/>
              <a:t>ответственными за организацию и проведение диспансеризации </a:t>
            </a:r>
            <a:r>
              <a:rPr lang="ru-RU" dirty="0" smtClean="0"/>
              <a:t>в </a:t>
            </a:r>
            <a:r>
              <a:rPr lang="ru-RU" dirty="0"/>
              <a:t>медицинской </a:t>
            </a:r>
            <a:r>
              <a:rPr lang="ru-RU" dirty="0" smtClean="0"/>
              <a:t>организации.</a:t>
            </a:r>
          </a:p>
          <a:p>
            <a:endParaRPr lang="ru-RU" dirty="0" smtClean="0"/>
          </a:p>
          <a:p>
            <a:r>
              <a:rPr lang="ru-RU" dirty="0" smtClean="0"/>
              <a:t>Врач-терапевт участковый</a:t>
            </a:r>
            <a:r>
              <a:rPr lang="ru-RU" dirty="0"/>
              <a:t>, </a:t>
            </a:r>
            <a:r>
              <a:rPr lang="ru-RU" dirty="0" smtClean="0"/>
              <a:t>отвечает </a:t>
            </a:r>
            <a:r>
              <a:rPr lang="ru-RU" dirty="0"/>
              <a:t>за организацию и проведение диспансеризации населения </a:t>
            </a:r>
            <a:r>
              <a:rPr lang="ru-RU" dirty="0" smtClean="0"/>
              <a:t>своего участка </a:t>
            </a:r>
          </a:p>
          <a:p>
            <a:endParaRPr lang="ru-RU" dirty="0" smtClean="0"/>
          </a:p>
          <a:p>
            <a:r>
              <a:rPr lang="ru-RU" dirty="0" smtClean="0"/>
              <a:t>Фельдшер </a:t>
            </a:r>
            <a:r>
              <a:rPr lang="ru-RU" dirty="0"/>
              <a:t>фельдшерского здравпункта или фельдшерско-акушерского пункта является ответственным за проведение диспансеризации населения фельдшерского участка в случае возложения на него отдельных функций лечащего </a:t>
            </a:r>
            <a:r>
              <a:rPr lang="ru-RU" dirty="0" smtClean="0"/>
              <a:t>врача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Программы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Check-up</a:t>
            </a:r>
            <a:endParaRPr lang="ru-RU" sz="2400" b="1" dirty="0">
              <a:solidFill>
                <a:srgbClr val="FF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3"/>
            <a:ext cx="8363272" cy="144015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Чек-ап (</a:t>
            </a:r>
            <a:r>
              <a:rPr lang="ru-RU" sz="2800" dirty="0" err="1"/>
              <a:t>check-up</a:t>
            </a:r>
            <a:r>
              <a:rPr lang="ru-RU" sz="2800" dirty="0"/>
              <a:t>) с английского переводится как «скрининг» (</a:t>
            </a:r>
            <a:r>
              <a:rPr lang="ru-RU" sz="2800" b="1" dirty="0"/>
              <a:t>комплексное обследование организма с целью определения состояния здоровья </a:t>
            </a:r>
            <a:r>
              <a:rPr lang="ru-RU" sz="2800" b="1" dirty="0" smtClean="0"/>
              <a:t>человека)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76872"/>
            <a:ext cx="79688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998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77"/>
            <a:ext cx="9135074" cy="754427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Стоимость проведения чек ап в Израиле составляет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от 847 до 1.420</a:t>
            </a:r>
            <a:r>
              <a:rPr lang="ru-RU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$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653337"/>
              </p:ext>
            </p:extLst>
          </p:nvPr>
        </p:nvGraphicFramePr>
        <p:xfrm>
          <a:off x="179512" y="764704"/>
          <a:ext cx="8856984" cy="5875886"/>
        </p:xfrm>
        <a:graphic>
          <a:graphicData uri="http://schemas.openxmlformats.org/drawingml/2006/table">
            <a:tbl>
              <a:tblPr/>
              <a:tblGrid>
                <a:gridCol w="1892518"/>
                <a:gridCol w="6964466"/>
              </a:tblGrid>
              <a:tr h="2073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Пункт программы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С какой целью проводится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9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Консультация терапевта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Осмотр у врача общей практики с целью общей оценки состояния здоровья и выявления наиболее распространенных заболеваний.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1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Проверка органов дыхания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Заболевания дыхательной системы входят в тройку лидеров наиболее распространенных болезней.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848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Проверка зрения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С помощью современных приборов врачи оценивают состояние органов зрения у пациента для раннего обнаружения опасных патологических процессов.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3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Измерение </a:t>
                      </a:r>
                      <a:r>
                        <a:rPr lang="ru-RU" sz="1200" dirty="0" smtClean="0">
                          <a:effectLst/>
                        </a:rPr>
                        <a:t>ВГД</a:t>
                      </a:r>
                      <a:endParaRPr lang="ru-RU" sz="1200" dirty="0">
                        <a:effectLst/>
                      </a:endParaRP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Проводится с целью выявления глаукомы.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4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Осмотр глазного дна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Уровень здоровья глаз является косвенным признаком некоторых опасных заболеваний головного мозга.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1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Рентгенография грудной клетки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Быстрая, но точная диагностика заболеваний легких, плевры и органов средостения.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9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Электрокардиография 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Метод быстрого выявления ишемической болезни сердца, нарушений ритма и проводимости, а также многих других патологий.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9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Велоэргометрия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Оценка устойчивости (толерантности) сердечно-сосудистой и дыхательной системы к физической нагрузке.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9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Проверка слуха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Проводится для диагностики заболеваний органа слуха.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9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Анализ мочи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Простой, но точный метод выявления почечной патологии.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9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Биохимический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 fontAlgn="t"/>
                      <a:r>
                        <a:rPr lang="ru-RU" sz="1200" dirty="0" smtClean="0">
                          <a:effectLst/>
                        </a:rPr>
                        <a:t>анализ </a:t>
                      </a:r>
                      <a:r>
                        <a:rPr lang="ru-RU" sz="1200" dirty="0">
                          <a:effectLst/>
                        </a:rPr>
                        <a:t>крови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Всестороннее исследование состояния внутренних органов по одной пробирке.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1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Клинический анализ крови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Раннее выявления воспалительных, аутоиммунных и онкологических процессов.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389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Онкомаркер </a:t>
                      </a:r>
                      <a:r>
                        <a:rPr lang="en-US" sz="1200">
                          <a:effectLst/>
                        </a:rPr>
                        <a:t>PSA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Диагностический скрининг рака предстательной железы.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3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Онкомаркер </a:t>
                      </a:r>
                      <a:r>
                        <a:rPr lang="en-US" sz="1200">
                          <a:effectLst/>
                        </a:rPr>
                        <a:t>CEA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Диагностический скрининг </a:t>
                      </a:r>
                      <a:r>
                        <a:rPr lang="ru-RU" sz="1200" dirty="0" err="1">
                          <a:effectLst/>
                        </a:rPr>
                        <a:t>колоректального</a:t>
                      </a:r>
                      <a:r>
                        <a:rPr lang="ru-RU" sz="1200" dirty="0">
                          <a:effectLst/>
                        </a:rPr>
                        <a:t> рака.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9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>
                          <a:effectLst/>
                        </a:rPr>
                        <a:t>Онкомаркер СА 19-9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</a:rPr>
                        <a:t>Диагностический скрининг рака поджелудочной и молочной желез.</a:t>
                      </a:r>
                    </a:p>
                  </a:txBody>
                  <a:tcPr marL="29313" marR="29313" marT="29313" marB="2931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2189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Охват граждан профилактическими медицинскими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осмотрами в рамках Национального проекта «</a:t>
            </a:r>
            <a:r>
              <a:rPr lang="ru-RU" sz="3200" dirty="0" smtClean="0">
                <a:solidFill>
                  <a:srgbClr val="FF0000"/>
                </a:solidFill>
              </a:rPr>
              <a:t>Здравоохранение»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2700"/>
            <a:ext cx="8496944" cy="308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128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Целевые показатели федерального проекта «Развитие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системы оказания первичной медико-санитарной помощи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4784"/>
            <a:ext cx="8568952" cy="427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7034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268760"/>
            <a:ext cx="9217024" cy="1143000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Охват граждан старше трудоспособного возраста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профилактическими осмотрами, включая диспансеризацию,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в рамках федерального проекта «Старшее поколение</a:t>
            </a:r>
            <a:r>
              <a:rPr lang="ru-RU" sz="3200" dirty="0" smtClean="0">
                <a:solidFill>
                  <a:srgbClr val="FF0000"/>
                </a:solidFill>
              </a:rPr>
              <a:t>» 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61021" cy="371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793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8373"/>
            <a:ext cx="8219256" cy="788380"/>
          </a:xfrm>
        </p:spPr>
        <p:txBody>
          <a:bodyPr>
            <a:normAutofit/>
          </a:bodyPr>
          <a:lstStyle/>
          <a:p>
            <a:r>
              <a:rPr lang="ru-RU" dirty="0" smtClean="0"/>
              <a:t>Рок или врачебная ошибка?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2" y="1484784"/>
            <a:ext cx="8219256" cy="43204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больной К, 40 лет, в </a:t>
            </a:r>
            <a:r>
              <a:rPr lang="ru-RU" dirty="0"/>
              <a:t>2014г. выявлен рак молочной железы, проведена </a:t>
            </a:r>
            <a:r>
              <a:rPr lang="ru-RU" dirty="0" err="1"/>
              <a:t>мастэктомия</a:t>
            </a:r>
            <a:r>
              <a:rPr lang="ru-RU" dirty="0"/>
              <a:t>, </a:t>
            </a:r>
            <a:r>
              <a:rPr lang="ru-RU" dirty="0" smtClean="0"/>
              <a:t>ПХТ и </a:t>
            </a:r>
            <a:r>
              <a:rPr lang="ru-RU" dirty="0"/>
              <a:t>лучевая терапия. </a:t>
            </a:r>
            <a:endParaRPr lang="ru-RU" dirty="0" smtClean="0"/>
          </a:p>
          <a:p>
            <a:r>
              <a:rPr lang="ru-RU" dirty="0" smtClean="0"/>
              <a:t>Находилась </a:t>
            </a:r>
            <a:r>
              <a:rPr lang="ru-RU" dirty="0"/>
              <a:t>на диспансерном наблюдении в ООД и по месту жительства.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выявлении признаков стойкой нетрудоспособности определена </a:t>
            </a:r>
            <a:r>
              <a:rPr lang="ru-RU" dirty="0" smtClean="0"/>
              <a:t>инвалидность</a:t>
            </a:r>
          </a:p>
          <a:p>
            <a:r>
              <a:rPr lang="ru-RU" dirty="0" smtClean="0"/>
              <a:t>При </a:t>
            </a:r>
            <a:r>
              <a:rPr lang="ru-RU" dirty="0"/>
              <a:t>выявлении метастазов в печень отказалась от ПХТ, получала гормонотерапию </a:t>
            </a:r>
            <a:r>
              <a:rPr lang="ru-RU" dirty="0" smtClean="0"/>
              <a:t>и в </a:t>
            </a:r>
            <a:r>
              <a:rPr lang="ru-RU" dirty="0"/>
              <a:t>дальнейшем обезболивающую симптоматическую </a:t>
            </a:r>
            <a:r>
              <a:rPr lang="ru-RU" dirty="0" smtClean="0"/>
              <a:t>терапию.</a:t>
            </a:r>
          </a:p>
          <a:p>
            <a:r>
              <a:rPr lang="ru-RU" dirty="0" smtClean="0"/>
              <a:t> </a:t>
            </a:r>
            <a:r>
              <a:rPr lang="ru-RU" dirty="0"/>
              <a:t>Умерла в ООД в мае 2015г</a:t>
            </a:r>
            <a:r>
              <a:rPr lang="ru-RU" dirty="0" smtClean="0"/>
              <a:t>. в возрасте 41 года, оставив сиротами 2 детей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Пациентка в возрасте 38 лет 3 раза обращалась в поликлинику по поводу ОРЗ и не была </a:t>
            </a:r>
            <a:r>
              <a:rPr lang="ru-RU" sz="2000" b="1" dirty="0" err="1" smtClean="0"/>
              <a:t>провелена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маммогрфия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в рамках диспансеризации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8240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" y="665312"/>
            <a:ext cx="911816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80537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Izhitsa"/>
                <a:ea typeface="+mj-ea"/>
                <a:cs typeface="+mj-cs"/>
              </a:rPr>
              <a:t>Рекомендации </a:t>
            </a:r>
            <a:r>
              <a:rPr lang="ru-RU" sz="2400" dirty="0" smtClean="0">
                <a:solidFill>
                  <a:srgbClr val="FF0000"/>
                </a:solidFill>
                <a:latin typeface="Izhitsa"/>
                <a:ea typeface="+mj-ea"/>
                <a:cs typeface="+mj-cs"/>
              </a:rPr>
              <a:t>ФГБУ «НМНИЦ ТПМ»  Минздрава России</a:t>
            </a:r>
            <a:endParaRPr lang="ru-RU" sz="2400" dirty="0">
              <a:solidFill>
                <a:srgbClr val="FF0000"/>
              </a:solidFill>
              <a:latin typeface="Izhits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383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3378" y="260648"/>
            <a:ext cx="8928992" cy="1143000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Izhitsa"/>
              </a:rPr>
              <a:t>Профилактический</a:t>
            </a:r>
            <a:r>
              <a:rPr lang="ru-RU" b="1" dirty="0"/>
              <a:t> </a:t>
            </a:r>
            <a:r>
              <a:rPr lang="ru-RU" sz="3200" dirty="0">
                <a:solidFill>
                  <a:srgbClr val="FF0000"/>
                </a:solidFill>
                <a:latin typeface="Izhitsa"/>
              </a:rPr>
              <a:t>медицинский осмотр, диспансеризация, углубленная</a:t>
            </a:r>
            <a:br>
              <a:rPr lang="ru-RU" sz="3200" dirty="0">
                <a:solidFill>
                  <a:srgbClr val="FF0000"/>
                </a:solidFill>
                <a:latin typeface="Izhitsa"/>
              </a:rPr>
            </a:br>
            <a:r>
              <a:rPr lang="ru-RU" sz="3200" dirty="0" smtClean="0">
                <a:solidFill>
                  <a:srgbClr val="FF0000"/>
                </a:solidFill>
                <a:latin typeface="Izhitsa"/>
              </a:rPr>
              <a:t>диспансеризация</a:t>
            </a:r>
            <a:endParaRPr lang="ru-RU" sz="3200" dirty="0">
              <a:solidFill>
                <a:srgbClr val="FF0000"/>
              </a:solidFill>
              <a:latin typeface="Izhits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841482"/>
            <a:ext cx="79928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Izhitsa"/>
              </a:rPr>
              <a:t>Профилактический</a:t>
            </a:r>
            <a:r>
              <a:rPr lang="ru-RU" b="1" dirty="0"/>
              <a:t> </a:t>
            </a:r>
            <a:r>
              <a:rPr lang="ru-RU" dirty="0">
                <a:solidFill>
                  <a:srgbClr val="FF0000"/>
                </a:solidFill>
                <a:latin typeface="Izhitsa"/>
              </a:rPr>
              <a:t>медицинский </a:t>
            </a:r>
            <a:r>
              <a:rPr lang="ru-RU" dirty="0" smtClean="0">
                <a:solidFill>
                  <a:srgbClr val="FF0000"/>
                </a:solidFill>
                <a:latin typeface="Izhitsa"/>
              </a:rPr>
              <a:t>осмотр </a:t>
            </a:r>
            <a:r>
              <a:rPr lang="ru-RU" dirty="0">
                <a:solidFill>
                  <a:srgbClr val="FF0000"/>
                </a:solidFill>
                <a:latin typeface="Izhitsa"/>
              </a:rPr>
              <a:t>в возрасте от 18 лет и старше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564904"/>
            <a:ext cx="38884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Диспансеризация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049" y="3429000"/>
            <a:ext cx="211575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1 этап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049" y="4365104"/>
            <a:ext cx="211575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2 этап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5445224"/>
            <a:ext cx="820891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ДИСПАНСЕРНОЕ НАБЛЮДЕНИЕ </a:t>
            </a:r>
          </a:p>
          <a:p>
            <a:pPr algn="ctr"/>
            <a:r>
              <a:rPr lang="ru-RU" sz="2800" b="1" dirty="0" smtClean="0"/>
              <a:t>ЗА </a:t>
            </a:r>
            <a:r>
              <a:rPr lang="ru-RU" sz="2800" b="1" dirty="0"/>
              <a:t>ВЗРОСЛЫМИ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0" y="2555974"/>
            <a:ext cx="4094923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Углубленная диспансеризация</a:t>
            </a:r>
            <a:r>
              <a:rPr lang="ru-RU" dirty="0"/>
              <a:t> </a:t>
            </a:r>
            <a:r>
              <a:rPr lang="ru-RU" b="1" dirty="0" smtClean="0"/>
              <a:t>лиц, </a:t>
            </a:r>
            <a:r>
              <a:rPr lang="ru-RU" b="1" dirty="0"/>
              <a:t>перенесшим новую </a:t>
            </a:r>
            <a:r>
              <a:rPr lang="ru-RU" b="1" dirty="0" err="1"/>
              <a:t>коронавирусную</a:t>
            </a:r>
            <a:r>
              <a:rPr lang="ru-RU" b="1" dirty="0"/>
              <a:t> инфекцию</a:t>
            </a:r>
            <a:r>
              <a:rPr lang="ru-RU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8617" y="3766066"/>
            <a:ext cx="211575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1 этап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8616" y="4458260"/>
            <a:ext cx="211575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2 этап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123728" y="2210814"/>
            <a:ext cx="0" cy="34516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693166" y="3017639"/>
            <a:ext cx="0" cy="34516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644618" y="3950732"/>
            <a:ext cx="0" cy="34516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665376" y="4941168"/>
            <a:ext cx="0" cy="34516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588224" y="2219744"/>
            <a:ext cx="0" cy="34516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732240" y="3479304"/>
            <a:ext cx="0" cy="34516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737109" y="4135398"/>
            <a:ext cx="0" cy="34516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737109" y="4941168"/>
            <a:ext cx="0" cy="34516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499992" y="2244485"/>
            <a:ext cx="0" cy="304184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76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54" y="476672"/>
            <a:ext cx="918235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92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2666</Words>
  <Application>Microsoft Office PowerPoint</Application>
  <PresentationFormat>Экран (4:3)</PresentationFormat>
  <Paragraphs>438</Paragraphs>
  <Slides>65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 </vt:lpstr>
      <vt:lpstr>«Задача врача  не столько                             лечить болезни, сколько  предупреждать их,  а наиболее -  учить беречь                        свое здоровье» </vt:lpstr>
      <vt:lpstr>Система Семашко</vt:lpstr>
      <vt:lpstr>Презентация PowerPoint</vt:lpstr>
      <vt:lpstr>Цели  диспансеризация взрослого населения </vt:lpstr>
      <vt:lpstr>Кто участвует в проведении диспансеризации</vt:lpstr>
      <vt:lpstr>Презентация PowerPoint</vt:lpstr>
      <vt:lpstr>Профилактический медицинский осмотр, диспансеризация, углубленная диспансеризация</vt:lpstr>
      <vt:lpstr>Презентация PowerPoint</vt:lpstr>
      <vt:lpstr>Презентация PowerPoint</vt:lpstr>
      <vt:lpstr>Профилактический медицинский осмотр</vt:lpstr>
      <vt:lpstr>Прием по результатам профилактического медицинского осмотра</vt:lpstr>
      <vt:lpstr>1 этап диспансеризации</vt:lpstr>
      <vt:lpstr>Чем отличается скриннинг от раннего выявления</vt:lpstr>
      <vt:lpstr>Скрининг для раннего выявления онкологических заболеваний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Анкетирование  на выявление хронических заболеваний,  факторов риска,  потребления наркотических средств и психотропных веществ без назначения врача   </vt:lpstr>
      <vt:lpstr>Презентация PowerPoint</vt:lpstr>
      <vt:lpstr>Анкета для граждан в возрасте  65 лет и старше на выявление хронических неинфекционных заболеваний, факторов риска, старческой астении  </vt:lpstr>
      <vt:lpstr>Презентация PowerPoint</vt:lpstr>
      <vt:lpstr>Осмотр врача-терапевта  </vt:lpstr>
      <vt:lpstr>Алгоритм установления групп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Профилактическое консультирование при проведении ПМО и диспансеризации  </vt:lpstr>
      <vt:lpstr>Углубленное профилактическое консультирование в отделении медицинской профилактики (центре здоровья) (2 этап)</vt:lpstr>
      <vt:lpstr>Презентация PowerPoint</vt:lpstr>
      <vt:lpstr>Презентация PowerPoint</vt:lpstr>
      <vt:lpstr>Презентация PowerPoint</vt:lpstr>
      <vt:lpstr> Нерациональное питание (Z72.4). </vt:lpstr>
      <vt:lpstr>Избыточная масса тела </vt:lpstr>
      <vt:lpstr>Риск пагубного потребления алкоголя </vt:lpstr>
      <vt:lpstr>Отягощенная наследственность по хроническим болезням нижних дыхательных путей </vt:lpstr>
      <vt:lpstr>Отягощенная наследственность по злокачественным новообразованиям (Z80)</vt:lpstr>
      <vt:lpstr>Абсолютный сердечно-­сосудистый риск </vt:lpstr>
      <vt:lpstr>Таблица определения риска для пациентов из регионов Европы с высоким риском развития ССЗ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Второй этап диспансеризации  проводится с целью дополнительного обследования и уточнения диагноза заболевания , проведения углубленного профилактического консультирования  </vt:lpstr>
      <vt:lpstr>Осмотр врачом-неврологом </vt:lpstr>
      <vt:lpstr>Дуплексное сканирование брахицефальных артерий </vt:lpstr>
      <vt:lpstr>Осмотр врачом-хирургом или врачом-урологом  </vt:lpstr>
      <vt:lpstr>Осмотр хирургом или колопроктологом, включая проведение ректороманоскопии </vt:lpstr>
      <vt:lpstr>Презентация PowerPoint</vt:lpstr>
      <vt:lpstr>Презентация PowerPoint</vt:lpstr>
      <vt:lpstr>Осмотр врача ­терапевта по результатам второго этапа диспансеризации</vt:lpstr>
      <vt:lpstr>Презентация PowerPoint</vt:lpstr>
      <vt:lpstr>Программы Check-up</vt:lpstr>
      <vt:lpstr>Стоимость проведения чек ап в Израиле составляет от 847 до 1.420 $</vt:lpstr>
      <vt:lpstr>Охват граждан профилактическими медицинскими осмотрами в рамках Национального проекта «Здравоохранение»  </vt:lpstr>
      <vt:lpstr>Целевые показатели федерального проекта «Развитие системы оказания первичной медико-санитарной помощи»</vt:lpstr>
      <vt:lpstr>Охват граждан старше трудоспособного возраста профилактическими осмотрами, включая диспансеризацию, в рамках федерального проекта «Старшее поколение»  </vt:lpstr>
      <vt:lpstr>Рок или врачебная ошибка?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аспекты диспансеризации</dc:title>
  <dc:creator>Каф. ПТ</dc:creator>
  <cp:lastModifiedBy>Пользователь</cp:lastModifiedBy>
  <cp:revision>106</cp:revision>
  <dcterms:created xsi:type="dcterms:W3CDTF">2018-04-05T06:39:08Z</dcterms:created>
  <dcterms:modified xsi:type="dcterms:W3CDTF">2022-12-26T16:18:57Z</dcterms:modified>
</cp:coreProperties>
</file>